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3"/>
  </p:notesMasterIdLst>
  <p:sldIdLst>
    <p:sldId id="256" r:id="rId2"/>
    <p:sldId id="435" r:id="rId3"/>
    <p:sldId id="434" r:id="rId4"/>
    <p:sldId id="433" r:id="rId5"/>
    <p:sldId id="436" r:id="rId6"/>
    <p:sldId id="449" r:id="rId7"/>
    <p:sldId id="437" r:id="rId8"/>
    <p:sldId id="438" r:id="rId9"/>
    <p:sldId id="439" r:id="rId10"/>
    <p:sldId id="450" r:id="rId11"/>
    <p:sldId id="440" r:id="rId12"/>
    <p:sldId id="451" r:id="rId13"/>
    <p:sldId id="441" r:id="rId14"/>
    <p:sldId id="442" r:id="rId15"/>
    <p:sldId id="443" r:id="rId16"/>
    <p:sldId id="452" r:id="rId17"/>
    <p:sldId id="444" r:id="rId18"/>
    <p:sldId id="445" r:id="rId19"/>
    <p:sldId id="448" r:id="rId20"/>
    <p:sldId id="447" r:id="rId21"/>
    <p:sldId id="453" r:id="rId22"/>
    <p:sldId id="454" r:id="rId23"/>
    <p:sldId id="455" r:id="rId24"/>
    <p:sldId id="456" r:id="rId25"/>
    <p:sldId id="457" r:id="rId26"/>
    <p:sldId id="469" r:id="rId27"/>
    <p:sldId id="470" r:id="rId28"/>
    <p:sldId id="460" r:id="rId29"/>
    <p:sldId id="461" r:id="rId30"/>
    <p:sldId id="471" r:id="rId31"/>
    <p:sldId id="472" r:id="rId32"/>
    <p:sldId id="473" r:id="rId33"/>
    <p:sldId id="475" r:id="rId34"/>
    <p:sldId id="476" r:id="rId35"/>
    <p:sldId id="477" r:id="rId36"/>
    <p:sldId id="462" r:id="rId37"/>
    <p:sldId id="465" r:id="rId38"/>
    <p:sldId id="466" r:id="rId39"/>
    <p:sldId id="474" r:id="rId40"/>
    <p:sldId id="487" r:id="rId41"/>
    <p:sldId id="488" r:id="rId42"/>
    <p:sldId id="489" r:id="rId43"/>
    <p:sldId id="468" r:id="rId44"/>
    <p:sldId id="478" r:id="rId45"/>
    <p:sldId id="479" r:id="rId46"/>
    <p:sldId id="480" r:id="rId47"/>
    <p:sldId id="481" r:id="rId48"/>
    <p:sldId id="482" r:id="rId49"/>
    <p:sldId id="483" r:id="rId50"/>
    <p:sldId id="485" r:id="rId51"/>
    <p:sldId id="486" r:id="rId52"/>
  </p:sldIdLst>
  <p:sldSz cx="9753600" cy="7315200"/>
  <p:notesSz cx="6858000" cy="9144000"/>
  <p:embeddedFontLst>
    <p:embeddedFont>
      <p:font typeface="Raleway" panose="020B0604020202020204" charset="0"/>
      <p:regular r:id="rId54"/>
      <p:bold r:id="rId55"/>
      <p:italic r:id="rId56"/>
      <p:boldItalic r:id="rId57"/>
    </p:embeddedFont>
    <p:embeddedFont>
      <p:font typeface="Calibri" panose="020F0502020204030204" pitchFamily="34" charset="0"/>
      <p:regular r:id="rId58"/>
      <p:bold r:id="rId59"/>
      <p:italic r:id="rId60"/>
      <p:boldItalic r:id="rId61"/>
    </p:embeddedFont>
    <p:embeddedFont>
      <p:font typeface="Playfair Display" panose="020B0604020202020204" charset="-52"/>
      <p:regular r:id="rId62"/>
      <p:bold r:id="rId63"/>
      <p:italic r:id="rId64"/>
      <p:boldItalic r:id="rId6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3" roundtripDataSignature="AMtx7miniIBX+CbmCj+H5iZ6eVfTKIc1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82B101A-1BE9-4A78-84AB-6D8554DE7080}">
  <a:tblStyle styleId="{A82B101A-1BE9-4A78-84AB-6D8554DE70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31" autoAdjust="0"/>
    <p:restoredTop sz="94200" autoAdjust="0"/>
  </p:normalViewPr>
  <p:slideViewPr>
    <p:cSldViewPr snapToGrid="0">
      <p:cViewPr>
        <p:scale>
          <a:sx n="60" d="100"/>
          <a:sy n="60" d="100"/>
        </p:scale>
        <p:origin x="-148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2.fntdata"/><Relationship Id="rId63" Type="http://schemas.openxmlformats.org/officeDocument/2006/relationships/font" Target="fonts/font10.fntdata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font" Target="fonts/font5.fntdata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4.fntdata"/><Relationship Id="rId61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7.fntdata"/><Relationship Id="rId65" Type="http://schemas.openxmlformats.org/officeDocument/2006/relationships/font" Target="fonts/font12.fntdata"/><Relationship Id="rId143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3.fntdata"/><Relationship Id="rId64" Type="http://schemas.openxmlformats.org/officeDocument/2006/relationships/font" Target="fonts/font11.fntdata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.fntdata"/><Relationship Id="rId62" Type="http://schemas.openxmlformats.org/officeDocument/2006/relationships/font" Target="fonts/font9.fntdata"/><Relationship Id="rId1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99922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3f10c262a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33f10c262a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3f10c262a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33f10c262a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3f10c262a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33f10c262a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f10c262a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33f10c262a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273753" y="901036"/>
            <a:ext cx="10027353" cy="4670367"/>
          </a:xfrm>
          <a:prstGeom prst="rect">
            <a:avLst/>
          </a:prstGeom>
          <a:solidFill>
            <a:srgbClr val="EEC0BF">
              <a:alpha val="7333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1"/>
          <p:cNvGrpSpPr/>
          <p:nvPr/>
        </p:nvGrpSpPr>
        <p:grpSpPr>
          <a:xfrm>
            <a:off x="-625608" y="252332"/>
            <a:ext cx="9997886" cy="8118626"/>
            <a:chOff x="-785252" y="-2781213"/>
            <a:chExt cx="9671257" cy="9164269"/>
          </a:xfrm>
        </p:grpSpPr>
        <p:sp>
          <p:nvSpPr>
            <p:cNvPr id="86" name="Google Shape;86;p1"/>
            <p:cNvSpPr txBox="1"/>
            <p:nvPr/>
          </p:nvSpPr>
          <p:spPr>
            <a:xfrm>
              <a:off x="5" y="-2781213"/>
              <a:ext cx="8886000" cy="6270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i="1" dirty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i="1" dirty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i="1" dirty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500" dirty="0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Образовательный  стандарт </a:t>
              </a: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500" dirty="0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Дошкольное  образование</a:t>
              </a: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3500" i="1" dirty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3500" i="1" dirty="0" smtClean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500" i="1" dirty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	</a:t>
              </a:r>
              <a:r>
                <a:rPr lang="ru-RU" sz="2400" i="1" dirty="0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Постановление  Министерства  образования  Республики </a:t>
              </a:r>
              <a:r>
                <a:rPr lang="ru-RU" sz="2400" i="1" dirty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Б</a:t>
              </a:r>
              <a:r>
                <a:rPr lang="ru-RU" sz="2400" i="1" dirty="0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еларусь  от 15.08.2019 №137</a:t>
              </a: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i="1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« Об </a:t>
              </a:r>
              <a:r>
                <a:rPr lang="ru-RU" sz="2400" i="1" dirty="0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утверждении  образовательного  стандарта  </a:t>
              </a:r>
              <a:r>
                <a:rPr lang="ru-RU" sz="2400" i="1" smtClean="0">
                  <a:solidFill>
                    <a:srgbClr val="002060"/>
                  </a:solidFill>
                  <a:latin typeface="Raleway"/>
                  <a:ea typeface="Raleway"/>
                  <a:cs typeface="Raleway"/>
                  <a:sym typeface="Raleway"/>
                </a:rPr>
                <a:t>дошкольного  образования»</a:t>
              </a:r>
              <a:endParaRPr lang="ru-RU" sz="2400" i="1" dirty="0" smtClean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9144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i="1" dirty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-785252" y="5925256"/>
              <a:ext cx="8886000" cy="45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0" i="0">
                <a:solidFill>
                  <a:srgbClr val="050707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24450" y="63161"/>
            <a:ext cx="10002600" cy="2396259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444691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Содержание учебной программы дошкольного образования должно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обеспечивать развитие личности воспитанника в различных видах </a:t>
            </a:r>
            <a:r>
              <a:rPr lang="ru-RU" sz="2400" b="1" dirty="0" smtClean="0">
                <a:solidFill>
                  <a:srgbClr val="002060"/>
                </a:solidFill>
              </a:rPr>
              <a:t>деятельности и </a:t>
            </a:r>
            <a:r>
              <a:rPr lang="ru-RU" sz="2400" b="1" dirty="0">
                <a:solidFill>
                  <a:srgbClr val="002060"/>
                </a:solidFill>
              </a:rPr>
              <a:t>охватывать следующие направления развития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endParaRPr lang="ru-RU" sz="24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	</a:t>
            </a:r>
          </a:p>
          <a:p>
            <a:r>
              <a:rPr lang="ru-RU" sz="2400" dirty="0">
                <a:solidFill>
                  <a:srgbClr val="002060"/>
                </a:solidFill>
              </a:rPr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</a:rPr>
              <a:t>«Социально-нравственное </a:t>
            </a:r>
            <a:r>
              <a:rPr lang="ru-RU" sz="2400" b="1" dirty="0">
                <a:solidFill>
                  <a:srgbClr val="002060"/>
                </a:solidFill>
              </a:rPr>
              <a:t>и личностное развитие»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(</a:t>
            </a:r>
            <a:r>
              <a:rPr lang="ru-RU" sz="2400" i="1" dirty="0">
                <a:solidFill>
                  <a:srgbClr val="002060"/>
                </a:solidFill>
              </a:rPr>
              <a:t>формирование стремления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к самопознанию, позитивного отношения к себе, взрослым и сверстникам,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первоначальных представлений о личной гигиене и культуре питания, основах безопасной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жизнедеятельности, мире и родном крае, отношения к ним, воспитание нравственности,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патриотических чувств, трудолюбия, приобщение к общечеловеческим ценностям,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национальным культурным традициям, сопричастности к современным событиям).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49000" y="0"/>
            <a:ext cx="10002600" cy="2033752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394138" y="126124"/>
            <a:ext cx="864686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Содержание учебной программы дошкольного образования должно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обеспечивать развитие личности воспитанника в различных видах деятельности и охватывать следующие направления развития: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4138" y="1639614"/>
            <a:ext cx="91282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	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	3. </a:t>
            </a:r>
            <a:r>
              <a:rPr lang="ru-RU" sz="2400" b="1" dirty="0" smtClean="0">
                <a:solidFill>
                  <a:srgbClr val="002060"/>
                </a:solidFill>
              </a:rPr>
              <a:t>«Познавательное </a:t>
            </a:r>
            <a:r>
              <a:rPr lang="ru-RU" sz="2400" b="1" dirty="0">
                <a:solidFill>
                  <a:srgbClr val="002060"/>
                </a:solidFill>
              </a:rPr>
              <a:t>развитие»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(</a:t>
            </a:r>
            <a:r>
              <a:rPr lang="ru-RU" sz="2400" i="1" dirty="0">
                <a:solidFill>
                  <a:srgbClr val="002060"/>
                </a:solidFill>
              </a:rPr>
              <a:t>обеспечение развития психических познавательных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процессов и способностей, овладение способами и средствами деятельности; </a:t>
            </a:r>
            <a:r>
              <a:rPr lang="ru-RU" sz="2400" i="1" dirty="0" smtClean="0">
                <a:solidFill>
                  <a:srgbClr val="002060"/>
                </a:solidFill>
              </a:rPr>
              <a:t>освоение элементарных </a:t>
            </a:r>
            <a:r>
              <a:rPr lang="ru-RU" sz="2400" i="1" dirty="0">
                <a:solidFill>
                  <a:srgbClr val="002060"/>
                </a:solidFill>
              </a:rPr>
              <a:t>математических представлений и связанных с ними логических операций</a:t>
            </a:r>
            <a:r>
              <a:rPr lang="ru-RU" sz="2400" i="1" dirty="0" smtClean="0">
                <a:solidFill>
                  <a:srgbClr val="002060"/>
                </a:solidFill>
              </a:rPr>
              <a:t>;</a:t>
            </a:r>
            <a:r>
              <a:rPr lang="ru-RU" sz="2400" i="1" dirty="0">
                <a:solidFill>
                  <a:srgbClr val="002060"/>
                </a:solidFill>
              </a:rPr>
              <a:t> формирование, расширение и обогащение представлений об окружающем мире, </a:t>
            </a:r>
            <a:r>
              <a:rPr lang="ru-RU" sz="2400" i="1" dirty="0" smtClean="0">
                <a:solidFill>
                  <a:srgbClr val="002060"/>
                </a:solidFill>
              </a:rPr>
              <a:t>умения устанавливать </a:t>
            </a:r>
            <a:r>
              <a:rPr lang="ru-RU" sz="2400" i="1" dirty="0">
                <a:solidFill>
                  <a:srgbClr val="002060"/>
                </a:solidFill>
              </a:rPr>
              <a:t>закономерности в окружающем природном и рукотворном мире</a:t>
            </a:r>
            <a:r>
              <a:rPr lang="ru-RU" sz="2400" i="1" dirty="0" smtClean="0">
                <a:solidFill>
                  <a:srgbClr val="002060"/>
                </a:solidFill>
              </a:rPr>
              <a:t>;</a:t>
            </a:r>
            <a:r>
              <a:rPr lang="ru-RU" sz="2400" i="1" dirty="0">
                <a:solidFill>
                  <a:srgbClr val="002060"/>
                </a:solidFill>
              </a:rPr>
              <a:t> воспитание действенного, бережного и ответственного отношения к нему, таких </a:t>
            </a:r>
            <a:r>
              <a:rPr lang="ru-RU" sz="2400" i="1" dirty="0" smtClean="0">
                <a:solidFill>
                  <a:srgbClr val="002060"/>
                </a:solidFill>
              </a:rPr>
              <a:t>качеств</a:t>
            </a:r>
            <a:endParaRPr lang="ru-RU" sz="2400" i="1" dirty="0">
              <a:solidFill>
                <a:srgbClr val="002060"/>
              </a:solidFill>
            </a:endParaRPr>
          </a:p>
          <a:p>
            <a:r>
              <a:rPr lang="ru-RU" sz="2400" i="1" dirty="0">
                <a:solidFill>
                  <a:srgbClr val="002060"/>
                </a:solidFill>
              </a:rPr>
              <a:t>личности, как самостоятельность, целеустремленность, инициативность и др.).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85838" y="-38538"/>
            <a:ext cx="10002600" cy="2009228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394138" y="126124"/>
            <a:ext cx="864686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Содержание учебной программы дошкольного образования должно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обеспечивать развитие личности воспитанника в различных видах деятельности и охватывать следующие направления развития: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4138" y="1639614"/>
            <a:ext cx="91282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	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4. </a:t>
            </a:r>
            <a:r>
              <a:rPr lang="ru-RU" sz="2400" b="1" dirty="0" smtClean="0">
                <a:solidFill>
                  <a:srgbClr val="002060"/>
                </a:solidFill>
              </a:rPr>
              <a:t>«Речевое </a:t>
            </a:r>
            <a:r>
              <a:rPr lang="ru-RU" sz="2400" b="1" dirty="0">
                <a:solidFill>
                  <a:srgbClr val="002060"/>
                </a:solidFill>
              </a:rPr>
              <a:t>развитие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>
                <a:solidFill>
                  <a:srgbClr val="002060"/>
                </a:solidFill>
              </a:rPr>
              <a:t>(овладение нормами и правилами родного языка, </a:t>
            </a:r>
            <a:r>
              <a:rPr lang="ru-RU" sz="2400" i="1" dirty="0" smtClean="0">
                <a:solidFill>
                  <a:srgbClr val="002060"/>
                </a:solidFill>
              </a:rPr>
              <a:t>развитие коммуникативных </a:t>
            </a:r>
            <a:r>
              <a:rPr lang="ru-RU" sz="2400" i="1" dirty="0">
                <a:solidFill>
                  <a:srgbClr val="002060"/>
                </a:solidFill>
              </a:rPr>
              <a:t>способностей, элементарное осознание языковой действительности</a:t>
            </a:r>
            <a:r>
              <a:rPr lang="ru-RU" sz="2400" i="1" dirty="0" smtClean="0">
                <a:solidFill>
                  <a:srgbClr val="002060"/>
                </a:solidFill>
              </a:rPr>
              <a:t>,</a:t>
            </a:r>
            <a:r>
              <a:rPr lang="ru-RU" sz="2400" i="1" dirty="0">
                <a:solidFill>
                  <a:srgbClr val="002060"/>
                </a:solidFill>
              </a:rPr>
              <a:t> подготовка к обучению грамоте. При этом коммуникативная функция </a:t>
            </a:r>
            <a:r>
              <a:rPr lang="ru-RU" sz="2400" i="1" dirty="0" smtClean="0">
                <a:solidFill>
                  <a:srgbClr val="002060"/>
                </a:solidFill>
              </a:rPr>
              <a:t>рассматривается как </a:t>
            </a:r>
            <a:r>
              <a:rPr lang="ru-RU" sz="2400" i="1" dirty="0">
                <a:solidFill>
                  <a:srgbClr val="002060"/>
                </a:solidFill>
              </a:rPr>
              <a:t>основная в речевой деятельности воспитанников, а диалог – как универсальная </a:t>
            </a:r>
            <a:r>
              <a:rPr lang="ru-RU" sz="2400" i="1" dirty="0" smtClean="0">
                <a:solidFill>
                  <a:srgbClr val="002060"/>
                </a:solidFill>
              </a:rPr>
              <a:t>форма речевого </a:t>
            </a:r>
            <a:r>
              <a:rPr lang="ru-RU" sz="2400" i="1" dirty="0">
                <a:solidFill>
                  <a:srgbClr val="002060"/>
                </a:solidFill>
              </a:rPr>
              <a:t>общения).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49000" y="0"/>
            <a:ext cx="10002600" cy="221317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Содержание учебной программы дошкольного образования должно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обеспечивать развитие личности воспитанника в различных видах деятельности и охватывать следующие направления развития:</a:t>
            </a:r>
            <a:endParaRPr lang="ru-RU" sz="20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endParaRPr lang="ru-RU" sz="2000" dirty="0">
              <a:solidFill>
                <a:srgbClr val="002060"/>
              </a:solidFill>
              <a:latin typeface="Playfair Display"/>
              <a:sym typeface="Playfair Display"/>
            </a:endParaRPr>
          </a:p>
          <a:p>
            <a:endParaRPr lang="ru-RU" sz="2400" dirty="0" smtClean="0">
              <a:solidFill>
                <a:srgbClr val="002060"/>
              </a:solidFill>
              <a:latin typeface="Playfair Display"/>
              <a:sym typeface="Playfair Display"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	5</a:t>
            </a:r>
            <a:r>
              <a:rPr lang="ru-RU" sz="2400" b="1" dirty="0" smtClean="0">
                <a:solidFill>
                  <a:srgbClr val="002060"/>
                </a:solidFill>
              </a:rPr>
              <a:t>.«Эстетическое </a:t>
            </a:r>
            <a:r>
              <a:rPr lang="ru-RU" sz="2400" b="1" dirty="0">
                <a:solidFill>
                  <a:srgbClr val="002060"/>
                </a:solidFill>
              </a:rPr>
              <a:t>развитие»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(</a:t>
            </a:r>
            <a:r>
              <a:rPr lang="ru-RU" sz="2400" i="1" dirty="0">
                <a:solidFill>
                  <a:srgbClr val="002060"/>
                </a:solidFill>
              </a:rPr>
              <a:t>воспитание основ общей и художественной культуры,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развитие эстетического отношения к миру, художественных способностей и эстетических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чувств, детского творчества средствами фольклора и художественной литературы, изобразительного искусства (архитектура, дизайн, скульптура, живопись, графика</a:t>
            </a:r>
            <a:r>
              <a:rPr lang="ru-RU" sz="2400" i="1" dirty="0" smtClean="0">
                <a:solidFill>
                  <a:srgbClr val="002060"/>
                </a:solidFill>
              </a:rPr>
              <a:t>,</a:t>
            </a:r>
            <a:r>
              <a:rPr lang="ru-RU" sz="2400" i="1" dirty="0">
                <a:solidFill>
                  <a:srgbClr val="002060"/>
                </a:solidFill>
              </a:rPr>
              <a:t> декоративно-прикладное искусство), музыкального искусства, хореографии, театра).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24450" y="0"/>
            <a:ext cx="10002600" cy="1995606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472965" y="426720"/>
            <a:ext cx="8568039" cy="944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	Направления  </a:t>
            </a:r>
            <a:r>
              <a:rPr lang="ru-RU" sz="2800" dirty="0">
                <a:solidFill>
                  <a:srgbClr val="002060"/>
                </a:solidFill>
              </a:rPr>
              <a:t>деятельности  детей  реализуются посредством содержания образовательных областей: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2705" y="1995606"/>
            <a:ext cx="783220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1. «Физическая </a:t>
            </a:r>
            <a:r>
              <a:rPr lang="ru-RU" sz="2400" dirty="0">
                <a:solidFill>
                  <a:srgbClr val="002060"/>
                </a:solidFill>
              </a:rPr>
              <a:t>культура»;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2. «Ребенок </a:t>
            </a:r>
            <a:r>
              <a:rPr lang="ru-RU" sz="2400" dirty="0">
                <a:solidFill>
                  <a:srgbClr val="002060"/>
                </a:solidFill>
              </a:rPr>
              <a:t>и общество»;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«Элементарные </a:t>
            </a:r>
            <a:r>
              <a:rPr lang="ru-RU" sz="2400" dirty="0">
                <a:solidFill>
                  <a:srgbClr val="002060"/>
                </a:solidFill>
              </a:rPr>
              <a:t>математические представления»;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4. «Ребенок </a:t>
            </a:r>
            <a:r>
              <a:rPr lang="ru-RU" sz="2400" dirty="0">
                <a:solidFill>
                  <a:srgbClr val="002060"/>
                </a:solidFill>
              </a:rPr>
              <a:t>и природа»;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5. «Развитие </a:t>
            </a:r>
            <a:r>
              <a:rPr lang="ru-RU" sz="2400" dirty="0">
                <a:solidFill>
                  <a:srgbClr val="002060"/>
                </a:solidFill>
              </a:rPr>
              <a:t>речи и культура речевого общения» («</a:t>
            </a:r>
            <a:r>
              <a:rPr lang="ru-RU" sz="2400" dirty="0" err="1">
                <a:solidFill>
                  <a:srgbClr val="002060"/>
                </a:solidFill>
              </a:rPr>
              <a:t>Развіццё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маўлення</a:t>
            </a:r>
            <a:r>
              <a:rPr lang="ru-RU" sz="2400" dirty="0">
                <a:solidFill>
                  <a:srgbClr val="002060"/>
                </a:solidFill>
              </a:rPr>
              <a:t> і культура</a:t>
            </a:r>
          </a:p>
          <a:p>
            <a:r>
              <a:rPr lang="ru-RU" sz="2400" dirty="0" err="1">
                <a:solidFill>
                  <a:srgbClr val="002060"/>
                </a:solidFill>
              </a:rPr>
              <a:t>маўленчых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зносін</a:t>
            </a:r>
            <a:r>
              <a:rPr lang="ru-RU" sz="2400" dirty="0">
                <a:solidFill>
                  <a:srgbClr val="002060"/>
                </a:solidFill>
              </a:rPr>
              <a:t>»);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6. «Подготовка </a:t>
            </a:r>
            <a:r>
              <a:rPr lang="ru-RU" sz="2400" dirty="0">
                <a:solidFill>
                  <a:srgbClr val="C00000"/>
                </a:solidFill>
              </a:rPr>
              <a:t>к обучению грамоте» («</a:t>
            </a:r>
            <a:r>
              <a:rPr lang="ru-RU" sz="2400" dirty="0" err="1">
                <a:solidFill>
                  <a:srgbClr val="C00000"/>
                </a:solidFill>
              </a:rPr>
              <a:t>Падрыхтоўка</a:t>
            </a:r>
            <a:r>
              <a:rPr lang="ru-RU" sz="2400" dirty="0">
                <a:solidFill>
                  <a:srgbClr val="C00000"/>
                </a:solidFill>
              </a:rPr>
              <a:t> да </a:t>
            </a:r>
            <a:r>
              <a:rPr lang="ru-RU" sz="2400" dirty="0" err="1">
                <a:solidFill>
                  <a:srgbClr val="C00000"/>
                </a:solidFill>
              </a:rPr>
              <a:t>навучання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грамаце</a:t>
            </a:r>
            <a:r>
              <a:rPr lang="ru-RU" sz="2400" dirty="0">
                <a:solidFill>
                  <a:srgbClr val="C00000"/>
                </a:solidFill>
              </a:rPr>
              <a:t>»);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7. «Изобразительное </a:t>
            </a:r>
            <a:r>
              <a:rPr lang="ru-RU" sz="2400" dirty="0">
                <a:solidFill>
                  <a:srgbClr val="C00000"/>
                </a:solidFill>
              </a:rPr>
              <a:t>искусство»;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8. «Музыкальное </a:t>
            </a:r>
            <a:r>
              <a:rPr lang="ru-RU" sz="2400" dirty="0">
                <a:solidFill>
                  <a:srgbClr val="C00000"/>
                </a:solidFill>
              </a:rPr>
              <a:t>искусство»;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9. «Художественная </a:t>
            </a:r>
            <a:r>
              <a:rPr lang="ru-RU" sz="2400" dirty="0">
                <a:solidFill>
                  <a:srgbClr val="C00000"/>
                </a:solidFill>
              </a:rPr>
              <a:t>литература».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8" name="Freeform 21"/>
          <p:cNvSpPr/>
          <p:nvPr/>
        </p:nvSpPr>
        <p:spPr>
          <a:xfrm>
            <a:off x="157655" y="2310091"/>
            <a:ext cx="555050" cy="793675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39671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312062" y="0"/>
            <a:ext cx="10002600" cy="3279228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457200" y="426719"/>
            <a:ext cx="8583750" cy="17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</a:t>
            </a:r>
            <a:r>
              <a:rPr lang="ru-RU" sz="2800" dirty="0" smtClean="0">
                <a:solidFill>
                  <a:srgbClr val="002060"/>
                </a:solidFill>
              </a:rPr>
              <a:t>бразовательные области для реализации содержания учебной программы дошкольного </a:t>
            </a:r>
            <a:r>
              <a:rPr lang="ru-RU" sz="2800" dirty="0">
                <a:solidFill>
                  <a:srgbClr val="002060"/>
                </a:solidFill>
              </a:rPr>
              <a:t>образования должны быть обеспечены </a:t>
            </a:r>
            <a:r>
              <a:rPr lang="ru-RU" sz="2800" dirty="0" smtClean="0">
                <a:solidFill>
                  <a:srgbClr val="002060"/>
                </a:solidFill>
              </a:rPr>
              <a:t>учебно-методической документацией</a:t>
            </a:r>
            <a:r>
              <a:rPr lang="ru-RU" sz="2800" dirty="0">
                <a:solidFill>
                  <a:srgbClr val="002060"/>
                </a:solidFill>
              </a:rPr>
              <a:t>, учебными изданиями, информационно-аналитическими материалами</a:t>
            </a:r>
          </a:p>
          <a:p>
            <a:r>
              <a:rPr lang="ru-RU" sz="2800" dirty="0" smtClean="0"/>
              <a:t>.</a:t>
            </a:r>
            <a:endParaRPr lang="ru-RU" sz="2800" dirty="0"/>
          </a:p>
          <a:p>
            <a:endParaRPr lang="ru-RU" sz="3200" dirty="0" smtClean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248" y="3436884"/>
            <a:ext cx="90809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r>
              <a:rPr lang="ru-RU" sz="2400" i="1" dirty="0" smtClean="0">
                <a:solidFill>
                  <a:srgbClr val="002060"/>
                </a:solidFill>
              </a:rPr>
              <a:t>	К </a:t>
            </a:r>
            <a:r>
              <a:rPr lang="ru-RU" sz="2400" i="1" dirty="0">
                <a:solidFill>
                  <a:srgbClr val="002060"/>
                </a:solidFill>
              </a:rPr>
              <a:t>использованию в образовательном процессе допускаются учебные пособия и </a:t>
            </a:r>
            <a:r>
              <a:rPr lang="ru-RU" sz="2400" i="1" dirty="0" smtClean="0">
                <a:solidFill>
                  <a:srgbClr val="002060"/>
                </a:solidFill>
              </a:rPr>
              <a:t>иные издания</a:t>
            </a:r>
            <a:r>
              <a:rPr lang="ru-RU" sz="2400" i="1" dirty="0">
                <a:solidFill>
                  <a:srgbClr val="002060"/>
                </a:solidFill>
              </a:rPr>
              <a:t>, официально утвержденные либо допущенные в качестве соответствующего </a:t>
            </a:r>
            <a:r>
              <a:rPr lang="ru-RU" sz="2400" i="1" dirty="0" smtClean="0">
                <a:solidFill>
                  <a:srgbClr val="002060"/>
                </a:solidFill>
              </a:rPr>
              <a:t>вида учебного издания: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>
                <a:solidFill>
                  <a:srgbClr val="C00000"/>
                </a:solidFill>
              </a:rPr>
              <a:t>Министерством образования Республики </a:t>
            </a:r>
            <a:r>
              <a:rPr lang="ru-RU" sz="2400" i="1" dirty="0" smtClean="0">
                <a:solidFill>
                  <a:srgbClr val="C00000"/>
                </a:solidFill>
              </a:rPr>
              <a:t>Беларусь,</a:t>
            </a:r>
            <a:endParaRPr lang="ru-RU" sz="2400" i="1" dirty="0" smtClean="0">
              <a:solidFill>
                <a:srgbClr val="C00000"/>
              </a:solidFill>
            </a:endParaRPr>
          </a:p>
          <a:p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Рекомендованные организациями</a:t>
            </a:r>
            <a:r>
              <a:rPr lang="ru-RU" sz="2400" i="1" dirty="0">
                <a:solidFill>
                  <a:srgbClr val="C00000"/>
                </a:solidFill>
              </a:rPr>
              <a:t>, осуществляющими научно-методическое обеспечение дошкольного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образования</a:t>
            </a:r>
            <a:endParaRPr lang="ru-RU" sz="2400" i="1" dirty="0">
              <a:solidFill>
                <a:srgbClr val="C00000"/>
              </a:solidFill>
            </a:endParaRPr>
          </a:p>
          <a:p>
            <a:endParaRPr lang="ru-RU" sz="2400" i="1" dirty="0">
              <a:solidFill>
                <a:srgbClr val="002060"/>
              </a:solidFill>
            </a:endParaRPr>
          </a:p>
          <a:p>
            <a:endParaRPr lang="ru-RU" sz="2400" i="1" dirty="0">
              <a:solidFill>
                <a:srgbClr val="002060"/>
              </a:solidFill>
            </a:endParaRPr>
          </a:p>
          <a:p>
            <a:endParaRPr lang="ru-RU" sz="2400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24445" y="426720"/>
            <a:ext cx="10002600" cy="6668813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	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	Содержание </a:t>
            </a:r>
            <a:r>
              <a:rPr lang="ru-RU" sz="2800" dirty="0">
                <a:solidFill>
                  <a:srgbClr val="002060"/>
                </a:solidFill>
              </a:rPr>
              <a:t>учебной программы включает </a:t>
            </a:r>
            <a:r>
              <a:rPr lang="ru-RU" sz="2800" b="1" dirty="0">
                <a:solidFill>
                  <a:srgbClr val="002060"/>
                </a:solidFill>
              </a:rPr>
              <a:t>формы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организации образовательного </a:t>
            </a:r>
            <a:r>
              <a:rPr lang="ru-RU" sz="2800" b="1" dirty="0">
                <a:solidFill>
                  <a:srgbClr val="002060"/>
                </a:solidFill>
              </a:rPr>
              <a:t>процесса, средства и методы </a:t>
            </a:r>
            <a:r>
              <a:rPr lang="ru-RU" sz="2800" dirty="0">
                <a:solidFill>
                  <a:srgbClr val="002060"/>
                </a:solidFill>
              </a:rPr>
              <a:t>освоения этого содержания.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Методы </a:t>
            </a:r>
            <a:r>
              <a:rPr lang="ru-RU" sz="2800" dirty="0" smtClean="0">
                <a:solidFill>
                  <a:srgbClr val="C00000"/>
                </a:solidFill>
              </a:rPr>
              <a:t>(</a:t>
            </a:r>
            <a:r>
              <a:rPr lang="ru-RU" sz="2800" dirty="0">
                <a:solidFill>
                  <a:srgbClr val="C00000"/>
                </a:solidFill>
              </a:rPr>
              <a:t>информационно-рецептивные, репродуктивные, проблемного изложения, эвристические</a:t>
            </a:r>
            <a:r>
              <a:rPr lang="ru-RU" sz="2800" dirty="0" smtClean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исследовательские и др.) </a:t>
            </a:r>
            <a:r>
              <a:rPr lang="ru-RU" sz="2800" dirty="0">
                <a:solidFill>
                  <a:srgbClr val="002060"/>
                </a:solidFill>
              </a:rPr>
              <a:t>должны отличаться </a:t>
            </a:r>
            <a:r>
              <a:rPr lang="ru-RU" sz="2800" b="1" dirty="0">
                <a:solidFill>
                  <a:srgbClr val="002060"/>
                </a:solidFill>
              </a:rPr>
              <a:t>многообразием </a:t>
            </a:r>
            <a:r>
              <a:rPr lang="ru-RU" sz="2800" dirty="0">
                <a:solidFill>
                  <a:srgbClr val="002060"/>
                </a:solidFill>
              </a:rPr>
              <a:t>и соответствовать </a:t>
            </a:r>
            <a:r>
              <a:rPr lang="ru-RU" sz="2800" dirty="0" smtClean="0">
                <a:solidFill>
                  <a:srgbClr val="002060"/>
                </a:solidFill>
              </a:rPr>
              <a:t>как возрастным </a:t>
            </a:r>
            <a:r>
              <a:rPr lang="ru-RU" sz="2800" dirty="0">
                <a:solidFill>
                  <a:srgbClr val="002060"/>
                </a:solidFill>
              </a:rPr>
              <a:t>особенностям детей, так и специфике освоения самого содержания.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6" name="Freeform 21"/>
          <p:cNvSpPr/>
          <p:nvPr/>
        </p:nvSpPr>
        <p:spPr>
          <a:xfrm>
            <a:off x="45667" y="3103766"/>
            <a:ext cx="444691" cy="793675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19233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0" y="-154965"/>
            <a:ext cx="10002600" cy="180357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20000"/>
              </a:lnSpc>
            </a:pPr>
            <a:r>
              <a:rPr lang="ru-RU" sz="3200" b="1" dirty="0">
                <a:solidFill>
                  <a:srgbClr val="002060"/>
                </a:solidFill>
              </a:rPr>
              <a:t>Основными формами организации образовательного процесса </a:t>
            </a:r>
            <a:r>
              <a:rPr lang="ru-RU" sz="3200" b="1" dirty="0" smtClean="0">
                <a:solidFill>
                  <a:srgbClr val="002060"/>
                </a:solidFill>
              </a:rPr>
              <a:t>являются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247" y="1371700"/>
            <a:ext cx="912823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  <a:p>
            <a:r>
              <a:rPr lang="ru-RU" sz="4000" dirty="0" smtClean="0"/>
              <a:t>	</a:t>
            </a:r>
            <a:r>
              <a:rPr lang="ru-RU" sz="3600" dirty="0" smtClean="0">
                <a:solidFill>
                  <a:srgbClr val="002060"/>
                </a:solidFill>
              </a:rPr>
              <a:t>1. игра</a:t>
            </a:r>
            <a:r>
              <a:rPr lang="ru-RU" sz="3600" dirty="0">
                <a:solidFill>
                  <a:srgbClr val="002060"/>
                </a:solidFill>
              </a:rPr>
              <a:t>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	2. занятие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i="1" dirty="0" smtClean="0">
                <a:solidFill>
                  <a:srgbClr val="002060"/>
                </a:solidFill>
              </a:rPr>
              <a:t>	</a:t>
            </a:r>
            <a:r>
              <a:rPr lang="ru-RU" sz="3600" i="1" dirty="0" smtClean="0">
                <a:solidFill>
                  <a:srgbClr val="C00000"/>
                </a:solidFill>
              </a:rPr>
              <a:t>Кроме </a:t>
            </a:r>
            <a:r>
              <a:rPr lang="ru-RU" sz="3600" i="1" dirty="0">
                <a:solidFill>
                  <a:srgbClr val="C00000"/>
                </a:solidFill>
              </a:rPr>
              <a:t>основных форм организации могут использоваться иные формы</a:t>
            </a:r>
            <a:r>
              <a:rPr lang="ru-RU" sz="3600" dirty="0">
                <a:solidFill>
                  <a:srgbClr val="C00000"/>
                </a:solidFill>
              </a:rPr>
              <a:t>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	</a:t>
            </a:r>
            <a:r>
              <a:rPr lang="ru-RU" sz="3600" dirty="0" smtClean="0">
                <a:solidFill>
                  <a:srgbClr val="C00000"/>
                </a:solidFill>
              </a:rPr>
              <a:t>1. экскурсия</a:t>
            </a:r>
            <a:r>
              <a:rPr lang="ru-RU" sz="3600" dirty="0">
                <a:solidFill>
                  <a:srgbClr val="C00000"/>
                </a:solidFill>
              </a:rPr>
              <a:t>, 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	2. наблюдение,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 	3. образовательные ситуации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 	4. и </a:t>
            </a:r>
            <a:r>
              <a:rPr lang="ru-RU" sz="3600" dirty="0">
                <a:solidFill>
                  <a:srgbClr val="C00000"/>
                </a:solidFill>
              </a:rPr>
              <a:t>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  <p:sp>
        <p:nvSpPr>
          <p:cNvPr id="7" name="Freeform 21"/>
          <p:cNvSpPr/>
          <p:nvPr/>
        </p:nvSpPr>
        <p:spPr>
          <a:xfrm>
            <a:off x="165538" y="1902227"/>
            <a:ext cx="709447" cy="793675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39671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24445" y="-209181"/>
            <a:ext cx="10002600" cy="210835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Для организации качественного образовательного процесса должны быть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обеспечены следующие психолого-педагогические условия: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919164"/>
            <a:ext cx="88917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1. ориентированность </a:t>
            </a:r>
            <a:r>
              <a:rPr lang="ru-RU" sz="2000" dirty="0">
                <a:solidFill>
                  <a:srgbClr val="002060"/>
                </a:solidFill>
              </a:rPr>
              <a:t>на возрастные и индивидуальные потребности и </a:t>
            </a:r>
            <a:r>
              <a:rPr lang="ru-RU" sz="2000" dirty="0" smtClean="0">
                <a:solidFill>
                  <a:srgbClr val="002060"/>
                </a:solidFill>
              </a:rPr>
              <a:t>возможности каждого </a:t>
            </a:r>
            <a:r>
              <a:rPr lang="ru-RU" sz="2000" dirty="0">
                <a:solidFill>
                  <a:srgbClr val="002060"/>
                </a:solidFill>
              </a:rPr>
              <a:t>воспитанника с учетом социальной ситуации его развития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	2. формирование </a:t>
            </a:r>
            <a:r>
              <a:rPr lang="ru-RU" sz="2000" dirty="0">
                <a:solidFill>
                  <a:srgbClr val="002060"/>
                </a:solidFill>
              </a:rPr>
              <a:t>и поддержка положительной самооценки воспитанников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3. поддержка </a:t>
            </a:r>
            <a:r>
              <a:rPr lang="ru-RU" sz="2000" dirty="0">
                <a:solidFill>
                  <a:srgbClr val="002060"/>
                </a:solidFill>
              </a:rPr>
              <a:t>инициативы и самостоятельности воспитанников в различных </a:t>
            </a:r>
            <a:r>
              <a:rPr lang="ru-RU" sz="2000" dirty="0" smtClean="0">
                <a:solidFill>
                  <a:srgbClr val="002060"/>
                </a:solidFill>
              </a:rPr>
              <a:t>видах деятельности;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4. предоставление </a:t>
            </a:r>
            <a:r>
              <a:rPr lang="ru-RU" sz="2000" dirty="0">
                <a:solidFill>
                  <a:srgbClr val="002060"/>
                </a:solidFill>
              </a:rPr>
              <a:t>воспитанникам возможности выбора видов </a:t>
            </a:r>
            <a:r>
              <a:rPr lang="ru-RU" sz="2000" b="1" dirty="0">
                <a:solidFill>
                  <a:srgbClr val="002060"/>
                </a:solidFill>
              </a:rPr>
              <a:t>активности, </a:t>
            </a:r>
            <a:r>
              <a:rPr lang="ru-RU" sz="2000" dirty="0" smtClean="0">
                <a:solidFill>
                  <a:srgbClr val="002060"/>
                </a:solidFill>
              </a:rPr>
              <a:t>участников совместной </a:t>
            </a:r>
            <a:r>
              <a:rPr lang="ru-RU" sz="2000" dirty="0">
                <a:solidFill>
                  <a:srgbClr val="002060"/>
                </a:solidFill>
              </a:rPr>
              <a:t>деятельности, общения и др</a:t>
            </a:r>
            <a:r>
              <a:rPr lang="ru-RU" sz="2000" dirty="0" smtClean="0">
                <a:solidFill>
                  <a:srgbClr val="002060"/>
                </a:solidFill>
              </a:rPr>
              <a:t>.;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5. рациональное </a:t>
            </a:r>
            <a:r>
              <a:rPr lang="ru-RU" sz="2000" dirty="0">
                <a:solidFill>
                  <a:srgbClr val="002060"/>
                </a:solidFill>
              </a:rPr>
              <a:t>чередование в </a:t>
            </a:r>
            <a:r>
              <a:rPr lang="ru-RU" sz="2000" b="1" dirty="0">
                <a:solidFill>
                  <a:srgbClr val="002060"/>
                </a:solidFill>
              </a:rPr>
              <a:t>образовательном процессе активности </a:t>
            </a:r>
            <a:r>
              <a:rPr lang="ru-RU" sz="2000" dirty="0" smtClean="0">
                <a:solidFill>
                  <a:srgbClr val="002060"/>
                </a:solidFill>
              </a:rPr>
              <a:t>воспитанников и </a:t>
            </a:r>
            <a:r>
              <a:rPr lang="ru-RU" sz="2000" dirty="0">
                <a:solidFill>
                  <a:srgbClr val="002060"/>
                </a:solidFill>
              </a:rPr>
              <a:t>взрослого, обогащающего их опыт и поддерживающего усилия по освоению </a:t>
            </a:r>
            <a:r>
              <a:rPr lang="ru-RU" sz="2000" dirty="0" smtClean="0">
                <a:solidFill>
                  <a:srgbClr val="002060"/>
                </a:solidFill>
              </a:rPr>
              <a:t>мира </a:t>
            </a:r>
            <a:r>
              <a:rPr lang="ru-RU" sz="2000" dirty="0">
                <a:solidFill>
                  <a:srgbClr val="002060"/>
                </a:solidFill>
              </a:rPr>
              <a:t>и реализации собственного потенциала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6. взаимодействие </a:t>
            </a:r>
            <a:r>
              <a:rPr lang="ru-RU" sz="2000" dirty="0">
                <a:solidFill>
                  <a:srgbClr val="002060"/>
                </a:solidFill>
              </a:rPr>
              <a:t>с законными представителями воспитанников, вовлечение </a:t>
            </a:r>
            <a:r>
              <a:rPr lang="ru-RU" sz="2000" dirty="0" smtClean="0">
                <a:solidFill>
                  <a:srgbClr val="002060"/>
                </a:solidFill>
              </a:rPr>
              <a:t>их в </a:t>
            </a:r>
            <a:r>
              <a:rPr lang="ru-RU" sz="2000" dirty="0">
                <a:solidFill>
                  <a:srgbClr val="002060"/>
                </a:solidFill>
              </a:rPr>
              <a:t>образовательный процесс.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61388" y="0"/>
            <a:ext cx="10002600" cy="221448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189186" y="426720"/>
            <a:ext cx="8851819" cy="121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Образовательный </a:t>
            </a:r>
            <a:r>
              <a:rPr lang="ru-RU" sz="3200" b="1" dirty="0">
                <a:solidFill>
                  <a:srgbClr val="002060"/>
                </a:solidFill>
              </a:rPr>
              <a:t>процесс осуществляется на государственных </a:t>
            </a:r>
            <a:r>
              <a:rPr lang="ru-RU" sz="3200" b="1" dirty="0" smtClean="0">
                <a:solidFill>
                  <a:srgbClr val="002060"/>
                </a:solidFill>
              </a:rPr>
              <a:t>языках Республики Беларусь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9186" y="2226213"/>
            <a:ext cx="934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002060"/>
                </a:solidFill>
              </a:rPr>
              <a:t>Основной </a:t>
            </a:r>
            <a:r>
              <a:rPr lang="ru-RU" sz="1800" dirty="0">
                <a:solidFill>
                  <a:srgbClr val="002060"/>
                </a:solidFill>
              </a:rPr>
              <a:t>язык обучения и воспитания </a:t>
            </a:r>
            <a:r>
              <a:rPr lang="ru-RU" sz="1800" dirty="0">
                <a:solidFill>
                  <a:srgbClr val="C00000"/>
                </a:solidFill>
              </a:rPr>
              <a:t>определяется учредителем</a:t>
            </a:r>
          </a:p>
          <a:p>
            <a:r>
              <a:rPr lang="ru-RU" sz="1800" dirty="0">
                <a:solidFill>
                  <a:srgbClr val="C00000"/>
                </a:solidFill>
              </a:rPr>
              <a:t>учреждения образования </a:t>
            </a:r>
            <a:r>
              <a:rPr lang="ru-RU" sz="1800" dirty="0">
                <a:solidFill>
                  <a:srgbClr val="002060"/>
                </a:solidFill>
              </a:rPr>
              <a:t>(иной организации, которой в соответствии с </a:t>
            </a:r>
            <a:r>
              <a:rPr lang="ru-RU" sz="1800" dirty="0" smtClean="0">
                <a:solidFill>
                  <a:srgbClr val="002060"/>
                </a:solidFill>
              </a:rPr>
              <a:t>законодательством предоставлено </a:t>
            </a:r>
            <a:r>
              <a:rPr lang="ru-RU" sz="1800" dirty="0">
                <a:solidFill>
                  <a:srgbClr val="002060"/>
                </a:solidFill>
              </a:rPr>
              <a:t>право осуществлять образовательную деятельность), </a:t>
            </a:r>
            <a:r>
              <a:rPr lang="ru-RU" sz="1800" dirty="0" smtClean="0">
                <a:solidFill>
                  <a:srgbClr val="002060"/>
                </a:solidFill>
              </a:rPr>
              <a:t>индивидуальным </a:t>
            </a:r>
            <a:r>
              <a:rPr lang="ru-RU" sz="1800" dirty="0">
                <a:solidFill>
                  <a:srgbClr val="002060"/>
                </a:solidFill>
              </a:rPr>
              <a:t>предпринимателем, которому в соответствии с законодательством предоставлено </a:t>
            </a:r>
            <a:r>
              <a:rPr lang="ru-RU" sz="1800" dirty="0" smtClean="0">
                <a:solidFill>
                  <a:srgbClr val="002060"/>
                </a:solidFill>
              </a:rPr>
              <a:t>право </a:t>
            </a:r>
            <a:r>
              <a:rPr lang="ru-RU" sz="1800" dirty="0">
                <a:solidFill>
                  <a:srgbClr val="002060"/>
                </a:solidFill>
              </a:rPr>
              <a:t>осуществлять образовательную деятельность, </a:t>
            </a:r>
            <a:r>
              <a:rPr lang="ru-RU" sz="1800" dirty="0">
                <a:solidFill>
                  <a:srgbClr val="C00000"/>
                </a:solidFill>
              </a:rPr>
              <a:t>с учетом пожеланий </a:t>
            </a:r>
            <a:r>
              <a:rPr lang="ru-RU" sz="1800" dirty="0" smtClean="0">
                <a:solidFill>
                  <a:srgbClr val="C00000"/>
                </a:solidFill>
              </a:rPr>
              <a:t>законных представителей </a:t>
            </a:r>
            <a:r>
              <a:rPr lang="ru-RU" sz="1800" dirty="0">
                <a:solidFill>
                  <a:srgbClr val="C00000"/>
                </a:solidFill>
              </a:rPr>
              <a:t>воспитанников.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	В </a:t>
            </a:r>
            <a:r>
              <a:rPr lang="ru-RU" sz="1800" dirty="0">
                <a:solidFill>
                  <a:srgbClr val="002060"/>
                </a:solidFill>
              </a:rPr>
              <a:t>учреждении образования в соответствии с пожеланиями законных </a:t>
            </a:r>
            <a:r>
              <a:rPr lang="ru-RU" sz="1800" dirty="0" smtClean="0">
                <a:solidFill>
                  <a:srgbClr val="002060"/>
                </a:solidFill>
              </a:rPr>
              <a:t>представителей воспитанников </a:t>
            </a:r>
            <a:r>
              <a:rPr lang="ru-RU" sz="1800" dirty="0">
                <a:solidFill>
                  <a:srgbClr val="C00000"/>
                </a:solidFill>
              </a:rPr>
              <a:t>по решению местных исполнительных и распорядительных органов</a:t>
            </a:r>
            <a:r>
              <a:rPr lang="ru-RU" sz="1800" dirty="0" smtClean="0">
                <a:solidFill>
                  <a:srgbClr val="C00000"/>
                </a:solidFill>
              </a:rPr>
              <a:t>,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 согласованному </a:t>
            </a:r>
            <a:r>
              <a:rPr lang="ru-RU" sz="1800" dirty="0">
                <a:solidFill>
                  <a:srgbClr val="C00000"/>
                </a:solidFill>
              </a:rPr>
              <a:t>с Министерством образования Республики Беларусь, </a:t>
            </a:r>
            <a:r>
              <a:rPr lang="ru-RU" sz="1800" dirty="0">
                <a:solidFill>
                  <a:srgbClr val="002060"/>
                </a:solidFill>
              </a:rPr>
              <a:t>могут </a:t>
            </a:r>
            <a:r>
              <a:rPr lang="ru-RU" sz="1800" dirty="0" smtClean="0">
                <a:solidFill>
                  <a:srgbClr val="002060"/>
                </a:solidFill>
              </a:rPr>
              <a:t>создаваться группы </a:t>
            </a:r>
            <a:r>
              <a:rPr lang="ru-RU" sz="1800" dirty="0">
                <a:solidFill>
                  <a:srgbClr val="002060"/>
                </a:solidFill>
              </a:rPr>
              <a:t>в учреждениях дошкольного образования, в которых </a:t>
            </a:r>
            <a:r>
              <a:rPr lang="ru-RU" sz="1800" dirty="0">
                <a:solidFill>
                  <a:srgbClr val="C00000"/>
                </a:solidFill>
              </a:rPr>
              <a:t>обучение и </a:t>
            </a:r>
            <a:r>
              <a:rPr lang="ru-RU" sz="1800" dirty="0" smtClean="0">
                <a:solidFill>
                  <a:srgbClr val="C00000"/>
                </a:solidFill>
              </a:rPr>
              <a:t>воспитание осуществляются </a:t>
            </a:r>
            <a:r>
              <a:rPr lang="ru-RU" sz="1800" dirty="0">
                <a:solidFill>
                  <a:srgbClr val="C00000"/>
                </a:solidFill>
              </a:rPr>
              <a:t>на языке национального меньшинства или изучается язык </a:t>
            </a:r>
            <a:r>
              <a:rPr lang="ru-RU" sz="1800" dirty="0" smtClean="0">
                <a:solidFill>
                  <a:srgbClr val="C00000"/>
                </a:solidFill>
              </a:rPr>
              <a:t>национального меньшинства</a:t>
            </a:r>
            <a:r>
              <a:rPr lang="ru-RU" sz="1800" dirty="0">
                <a:solidFill>
                  <a:srgbClr val="C00000"/>
                </a:solidFill>
              </a:rPr>
              <a:t>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  <p:sp>
        <p:nvSpPr>
          <p:cNvPr id="7" name="Freeform 21"/>
          <p:cNvSpPr/>
          <p:nvPr/>
        </p:nvSpPr>
        <p:spPr>
          <a:xfrm>
            <a:off x="512380" y="3862553"/>
            <a:ext cx="496613" cy="520262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35104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8524000" y="5647809"/>
            <a:ext cx="10002600" cy="1761984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20000"/>
              </a:lnSpc>
            </a:pPr>
            <a:endParaRPr lang="ru-RU" dirty="0" smtClean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lvl="0">
              <a:lnSpc>
                <a:spcPct val="120000"/>
              </a:lnSpc>
            </a:pPr>
            <a:endParaRPr lang="ru-RU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lvl="0">
              <a:lnSpc>
                <a:spcPct val="120000"/>
              </a:lnSpc>
            </a:pPr>
            <a:endParaRPr lang="ru-RU" dirty="0" smtClean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lvl="0">
              <a:lnSpc>
                <a:spcPct val="120000"/>
              </a:lnSpc>
            </a:pPr>
            <a:endParaRPr lang="ru-RU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lvl="0">
              <a:lnSpc>
                <a:spcPct val="120000"/>
              </a:lnSpc>
            </a:pPr>
            <a:r>
              <a:rPr lang="ru-RU" dirty="0" smtClean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	</a:t>
            </a:r>
            <a:endParaRPr dirty="0"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944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	</a:t>
            </a:r>
          </a:p>
          <a:p>
            <a:r>
              <a:rPr lang="ru-RU" sz="2000" dirty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Методологическая  основа:</a:t>
            </a:r>
          </a:p>
          <a:p>
            <a:endParaRPr lang="ru-RU" sz="3600" b="1" dirty="0">
              <a:solidFill>
                <a:srgbClr val="002060"/>
              </a:solidFill>
              <a:ea typeface="Playfair Display"/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1. системно-</a:t>
            </a:r>
            <a:r>
              <a:rPr lang="ru-RU" sz="3600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sz="3600" dirty="0" smtClean="0">
                <a:solidFill>
                  <a:srgbClr val="002060"/>
                </a:solidFill>
              </a:rPr>
              <a:t> подход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2. культурологический подход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3. личностно </a:t>
            </a:r>
            <a:r>
              <a:rPr lang="ru-RU" sz="3600" dirty="0">
                <a:solidFill>
                  <a:srgbClr val="002060"/>
                </a:solidFill>
              </a:rPr>
              <a:t>ориентированный </a:t>
            </a:r>
            <a:r>
              <a:rPr lang="ru-RU" sz="3600" dirty="0" smtClean="0">
                <a:solidFill>
                  <a:srgbClr val="002060"/>
                </a:solidFill>
              </a:rPr>
              <a:t>подход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4. </a:t>
            </a:r>
            <a:r>
              <a:rPr lang="ru-RU" sz="3600" dirty="0" err="1" smtClean="0">
                <a:solidFill>
                  <a:srgbClr val="002060"/>
                </a:solidFill>
              </a:rPr>
              <a:t>компетентностный</a:t>
            </a:r>
            <a:r>
              <a:rPr lang="ru-RU" sz="3600" dirty="0" smtClean="0">
                <a:solidFill>
                  <a:srgbClr val="002060"/>
                </a:solidFill>
              </a:rPr>
              <a:t> подход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19"/>
          <p:cNvGrpSpPr>
            <a:grpSpLocks noChangeAspect="1"/>
          </p:cNvGrpSpPr>
          <p:nvPr/>
        </p:nvGrpSpPr>
        <p:grpSpPr>
          <a:xfrm>
            <a:off x="159084" y="1253762"/>
            <a:ext cx="309856" cy="534960"/>
            <a:chOff x="0" y="0"/>
            <a:chExt cx="4445000" cy="5755640"/>
          </a:xfrm>
        </p:grpSpPr>
        <p:sp>
          <p:nvSpPr>
            <p:cNvPr id="7" name="Freeform 20"/>
            <p:cNvSpPr/>
            <p:nvPr/>
          </p:nvSpPr>
          <p:spPr>
            <a:xfrm>
              <a:off x="224790" y="224790"/>
              <a:ext cx="3994150" cy="5304790"/>
            </a:xfrm>
            <a:custGeom>
              <a:avLst/>
              <a:gdLst/>
              <a:ahLst/>
              <a:cxnLst/>
              <a:rect l="l" t="t" r="r" b="b"/>
              <a:pathLst>
                <a:path w="3994150" h="5304790">
                  <a:moveTo>
                    <a:pt x="3444240" y="1838960"/>
                  </a:moveTo>
                  <a:lnTo>
                    <a:pt x="3407410" y="1838960"/>
                  </a:lnTo>
                  <a:lnTo>
                    <a:pt x="3407410" y="2626360"/>
                  </a:lnTo>
                  <a:lnTo>
                    <a:pt x="3218180" y="2626360"/>
                  </a:lnTo>
                  <a:lnTo>
                    <a:pt x="3218180" y="1743710"/>
                  </a:lnTo>
                  <a:cubicBezTo>
                    <a:pt x="3218180" y="1628140"/>
                    <a:pt x="3112770" y="1584960"/>
                    <a:pt x="3046730" y="1584960"/>
                  </a:cubicBezTo>
                  <a:lnTo>
                    <a:pt x="2622550" y="1584960"/>
                  </a:lnTo>
                  <a:lnTo>
                    <a:pt x="2622550" y="2363470"/>
                  </a:lnTo>
                  <a:lnTo>
                    <a:pt x="2433320" y="2363470"/>
                  </a:lnTo>
                  <a:lnTo>
                    <a:pt x="2433320" y="1490980"/>
                  </a:lnTo>
                  <a:cubicBezTo>
                    <a:pt x="2433320" y="1414780"/>
                    <a:pt x="2327910" y="1318260"/>
                    <a:pt x="2263140" y="1318260"/>
                  </a:cubicBezTo>
                  <a:lnTo>
                    <a:pt x="1835150" y="1318260"/>
                  </a:lnTo>
                  <a:lnTo>
                    <a:pt x="1835150" y="2363470"/>
                  </a:lnTo>
                  <a:lnTo>
                    <a:pt x="1645920" y="2363470"/>
                  </a:lnTo>
                  <a:lnTo>
                    <a:pt x="1645920" y="11430"/>
                  </a:lnTo>
                  <a:lnTo>
                    <a:pt x="1051560" y="0"/>
                  </a:lnTo>
                  <a:lnTo>
                    <a:pt x="1051560" y="2893060"/>
                  </a:lnTo>
                  <a:lnTo>
                    <a:pt x="861060" y="2893060"/>
                  </a:lnTo>
                  <a:lnTo>
                    <a:pt x="861060" y="2818130"/>
                  </a:lnTo>
                  <a:lnTo>
                    <a:pt x="849630" y="2807970"/>
                  </a:lnTo>
                  <a:cubicBezTo>
                    <a:pt x="678180" y="2641600"/>
                    <a:pt x="389890" y="2383790"/>
                    <a:pt x="298450" y="2358390"/>
                  </a:cubicBezTo>
                  <a:lnTo>
                    <a:pt x="293370" y="2357120"/>
                  </a:lnTo>
                  <a:lnTo>
                    <a:pt x="0" y="2358390"/>
                  </a:lnTo>
                  <a:lnTo>
                    <a:pt x="0" y="2750820"/>
                  </a:lnTo>
                  <a:lnTo>
                    <a:pt x="6350" y="2759710"/>
                  </a:lnTo>
                  <a:cubicBezTo>
                    <a:pt x="863600" y="3929380"/>
                    <a:pt x="1290320" y="4986020"/>
                    <a:pt x="1400810" y="5281930"/>
                  </a:cubicBezTo>
                  <a:lnTo>
                    <a:pt x="1409700" y="5304790"/>
                  </a:lnTo>
                  <a:lnTo>
                    <a:pt x="3348990" y="5304790"/>
                  </a:lnTo>
                  <a:lnTo>
                    <a:pt x="3354070" y="5275580"/>
                  </a:lnTo>
                  <a:cubicBezTo>
                    <a:pt x="3444240" y="4809490"/>
                    <a:pt x="3900170" y="3647440"/>
                    <a:pt x="3990340" y="3418840"/>
                  </a:cubicBezTo>
                  <a:lnTo>
                    <a:pt x="3992880" y="3412490"/>
                  </a:lnTo>
                  <a:lnTo>
                    <a:pt x="3992880" y="2399030"/>
                  </a:lnTo>
                  <a:cubicBezTo>
                    <a:pt x="3994150" y="2200910"/>
                    <a:pt x="3639820" y="1838960"/>
                    <a:pt x="3444240" y="1838960"/>
                  </a:cubicBezTo>
                  <a:close/>
                </a:path>
              </a:pathLst>
            </a:custGeom>
            <a:solidFill>
              <a:srgbClr val="FBFBF5"/>
            </a:solidFill>
          </p:spPr>
        </p:sp>
        <p:sp>
          <p:nvSpPr>
            <p:cNvPr id="8" name="Freeform 21"/>
            <p:cNvSpPr/>
            <p:nvPr/>
          </p:nvSpPr>
          <p:spPr>
            <a:xfrm>
              <a:off x="0" y="0"/>
              <a:ext cx="4445000" cy="5756910"/>
            </a:xfrm>
            <a:custGeom>
              <a:avLst/>
              <a:gdLst/>
              <a:ahLst/>
              <a:cxnLst/>
              <a:rect l="l" t="t" r="r" b="b"/>
              <a:pathLst>
                <a:path w="4445000" h="5756910">
                  <a:moveTo>
                    <a:pt x="3669030" y="1838960"/>
                  </a:moveTo>
                  <a:lnTo>
                    <a:pt x="3644900" y="1838960"/>
                  </a:lnTo>
                  <a:cubicBezTo>
                    <a:pt x="3587750" y="1678940"/>
                    <a:pt x="3429000" y="1586230"/>
                    <a:pt x="3272790" y="1586230"/>
                  </a:cubicBezTo>
                  <a:lnTo>
                    <a:pt x="2854960" y="1586230"/>
                  </a:lnTo>
                  <a:cubicBezTo>
                    <a:pt x="2792730" y="1441450"/>
                    <a:pt x="2637790" y="1318260"/>
                    <a:pt x="2489200" y="1318260"/>
                  </a:cubicBezTo>
                  <a:lnTo>
                    <a:pt x="2095500" y="1318260"/>
                  </a:lnTo>
                  <a:lnTo>
                    <a:pt x="2095500" y="271780"/>
                  </a:lnTo>
                  <a:cubicBezTo>
                    <a:pt x="2095500" y="106680"/>
                    <a:pt x="1991360" y="0"/>
                    <a:pt x="1830070" y="0"/>
                  </a:cubicBezTo>
                  <a:lnTo>
                    <a:pt x="1310640" y="0"/>
                  </a:lnTo>
                  <a:cubicBezTo>
                    <a:pt x="1141730" y="0"/>
                    <a:pt x="1051560" y="139700"/>
                    <a:pt x="1050290" y="278130"/>
                  </a:cubicBezTo>
                  <a:lnTo>
                    <a:pt x="1050290" y="2698750"/>
                  </a:lnTo>
                  <a:cubicBezTo>
                    <a:pt x="801370" y="2472690"/>
                    <a:pt x="624840" y="2357120"/>
                    <a:pt x="527050" y="2357120"/>
                  </a:cubicBezTo>
                  <a:lnTo>
                    <a:pt x="255270" y="2357120"/>
                  </a:lnTo>
                  <a:cubicBezTo>
                    <a:pt x="212090" y="2357120"/>
                    <a:pt x="134620" y="2355850"/>
                    <a:pt x="71120" y="2418080"/>
                  </a:cubicBezTo>
                  <a:cubicBezTo>
                    <a:pt x="22860" y="2465070"/>
                    <a:pt x="0" y="2532380"/>
                    <a:pt x="0" y="2625090"/>
                  </a:cubicBezTo>
                  <a:lnTo>
                    <a:pt x="0" y="3050540"/>
                  </a:lnTo>
                  <a:lnTo>
                    <a:pt x="25400" y="3084830"/>
                  </a:lnTo>
                  <a:cubicBezTo>
                    <a:pt x="1017270" y="4427220"/>
                    <a:pt x="1440180" y="5655310"/>
                    <a:pt x="1445260" y="5668010"/>
                  </a:cubicBezTo>
                  <a:lnTo>
                    <a:pt x="1475740" y="5756910"/>
                  </a:lnTo>
                  <a:lnTo>
                    <a:pt x="3792220" y="5756910"/>
                  </a:lnTo>
                  <a:lnTo>
                    <a:pt x="3792220" y="5626100"/>
                  </a:lnTo>
                  <a:cubicBezTo>
                    <a:pt x="3792220" y="5408930"/>
                    <a:pt x="4187190" y="4333240"/>
                    <a:pt x="4436110" y="3705860"/>
                  </a:cubicBezTo>
                  <a:lnTo>
                    <a:pt x="4445000" y="2626360"/>
                  </a:lnTo>
                  <a:cubicBezTo>
                    <a:pt x="4445000" y="2301240"/>
                    <a:pt x="3987800" y="1838960"/>
                    <a:pt x="3669030" y="1838960"/>
                  </a:cubicBezTo>
                  <a:close/>
                  <a:moveTo>
                    <a:pt x="4183380" y="3630930"/>
                  </a:moveTo>
                  <a:cubicBezTo>
                    <a:pt x="4093210" y="3859530"/>
                    <a:pt x="3637280" y="5024120"/>
                    <a:pt x="3545840" y="5494020"/>
                  </a:cubicBezTo>
                  <a:lnTo>
                    <a:pt x="1661160" y="5494020"/>
                  </a:lnTo>
                  <a:cubicBezTo>
                    <a:pt x="1546860" y="5186680"/>
                    <a:pt x="1118870" y="4132580"/>
                    <a:pt x="261620" y="2962910"/>
                  </a:cubicBezTo>
                  <a:lnTo>
                    <a:pt x="261620" y="2617470"/>
                  </a:lnTo>
                  <a:lnTo>
                    <a:pt x="514350" y="2616200"/>
                  </a:lnTo>
                  <a:cubicBezTo>
                    <a:pt x="586740" y="2636520"/>
                    <a:pt x="840740" y="2853690"/>
                    <a:pt x="1050290" y="3056890"/>
                  </a:cubicBezTo>
                  <a:lnTo>
                    <a:pt x="1050290" y="3153410"/>
                  </a:lnTo>
                  <a:lnTo>
                    <a:pt x="1311910" y="3153410"/>
                  </a:lnTo>
                  <a:lnTo>
                    <a:pt x="1311910" y="261620"/>
                  </a:lnTo>
                  <a:lnTo>
                    <a:pt x="1835150" y="271780"/>
                  </a:lnTo>
                  <a:lnTo>
                    <a:pt x="1835150" y="2625090"/>
                  </a:lnTo>
                  <a:lnTo>
                    <a:pt x="2095500" y="2625090"/>
                  </a:lnTo>
                  <a:lnTo>
                    <a:pt x="2095500" y="1579880"/>
                  </a:lnTo>
                  <a:lnTo>
                    <a:pt x="2487930" y="1579880"/>
                  </a:lnTo>
                  <a:cubicBezTo>
                    <a:pt x="2534920" y="1579880"/>
                    <a:pt x="2622550" y="1661160"/>
                    <a:pt x="2622550" y="1717040"/>
                  </a:cubicBezTo>
                  <a:lnTo>
                    <a:pt x="2622550" y="2626360"/>
                  </a:lnTo>
                  <a:lnTo>
                    <a:pt x="2884170" y="2626360"/>
                  </a:lnTo>
                  <a:lnTo>
                    <a:pt x="2884170" y="1847850"/>
                  </a:lnTo>
                  <a:lnTo>
                    <a:pt x="3272790" y="1847850"/>
                  </a:lnTo>
                  <a:cubicBezTo>
                    <a:pt x="3310890" y="1847850"/>
                    <a:pt x="3407410" y="1869440"/>
                    <a:pt x="3407410" y="1971040"/>
                  </a:cubicBezTo>
                  <a:lnTo>
                    <a:pt x="3407410" y="2889250"/>
                  </a:lnTo>
                  <a:lnTo>
                    <a:pt x="3669030" y="2889250"/>
                  </a:lnTo>
                  <a:lnTo>
                    <a:pt x="3669030" y="2101850"/>
                  </a:lnTo>
                  <a:cubicBezTo>
                    <a:pt x="3846830" y="2101850"/>
                    <a:pt x="4183380" y="2444750"/>
                    <a:pt x="4183380" y="2626360"/>
                  </a:cubicBezTo>
                  <a:lnTo>
                    <a:pt x="4183380" y="3630930"/>
                  </a:lnTo>
                  <a:close/>
                </a:path>
              </a:pathLst>
            </a:custGeom>
            <a:solidFill>
              <a:srgbClr val="CD0046"/>
            </a:solidFill>
          </p:spPr>
        </p:sp>
      </p:grpSp>
    </p:spTree>
    <p:extLst>
      <p:ext uri="{BB962C8B-B14F-4D97-AF65-F5344CB8AC3E}">
        <p14:creationId xmlns:p14="http://schemas.microsoft.com/office/powerpoint/2010/main" val="4401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49000" y="-198848"/>
            <a:ext cx="10002600" cy="6148552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	</a:t>
            </a:r>
            <a:r>
              <a:rPr lang="ru-RU" sz="3600" dirty="0" smtClean="0">
                <a:solidFill>
                  <a:srgbClr val="002060"/>
                </a:solidFill>
              </a:rPr>
              <a:t>Для </a:t>
            </a:r>
            <a:r>
              <a:rPr lang="ru-RU" sz="3600" dirty="0">
                <a:solidFill>
                  <a:srgbClr val="002060"/>
                </a:solidFill>
              </a:rPr>
              <a:t>обеспечения разностороннего развития личности воспитанника </a:t>
            </a:r>
            <a:r>
              <a:rPr lang="ru-RU" sz="3600" dirty="0" smtClean="0">
                <a:solidFill>
                  <a:srgbClr val="002060"/>
                </a:solidFill>
              </a:rPr>
              <a:t>при организации </a:t>
            </a:r>
            <a:r>
              <a:rPr lang="ru-RU" sz="3600" dirty="0">
                <a:solidFill>
                  <a:srgbClr val="002060"/>
                </a:solidFill>
              </a:rPr>
              <a:t>образовательного процесса в учреждении дошкольного </a:t>
            </a:r>
            <a:r>
              <a:rPr lang="ru-RU" sz="3600" dirty="0" smtClean="0">
                <a:solidFill>
                  <a:srgbClr val="002060"/>
                </a:solidFill>
              </a:rPr>
              <a:t>образования необходимо </a:t>
            </a:r>
            <a:r>
              <a:rPr lang="ru-RU" sz="3600" dirty="0">
                <a:solidFill>
                  <a:srgbClr val="002060"/>
                </a:solidFill>
              </a:rPr>
              <a:t>создать </a:t>
            </a:r>
            <a:r>
              <a:rPr lang="ru-RU" sz="3600" b="1" dirty="0">
                <a:solidFill>
                  <a:srgbClr val="FF0000"/>
                </a:solidFill>
              </a:rPr>
              <a:t>развивающую предметно-пространственную среду.</a:t>
            </a:r>
          </a:p>
          <a:p>
            <a:endParaRPr lang="ru-RU" sz="3600" dirty="0">
              <a:solidFill>
                <a:srgbClr val="002060"/>
              </a:solidFill>
            </a:endParaRPr>
          </a:p>
          <a:p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9089" y="2552263"/>
            <a:ext cx="9175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  <p:sp>
        <p:nvSpPr>
          <p:cNvPr id="7" name="Freeform 21"/>
          <p:cNvSpPr/>
          <p:nvPr/>
        </p:nvSpPr>
        <p:spPr>
          <a:xfrm>
            <a:off x="7335755" y="3799491"/>
            <a:ext cx="709447" cy="1208538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35104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827070" y="551792"/>
            <a:ext cx="10580669" cy="5770179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	</a:t>
            </a:r>
            <a:r>
              <a:rPr lang="ru-RU" sz="2800" dirty="0" smtClean="0">
                <a:solidFill>
                  <a:srgbClr val="C00000"/>
                </a:solidFill>
              </a:rPr>
              <a:t>Развивающая </a:t>
            </a:r>
            <a:r>
              <a:rPr lang="ru-RU" sz="2800" dirty="0">
                <a:solidFill>
                  <a:srgbClr val="C00000"/>
                </a:solidFill>
              </a:rPr>
              <a:t>предметно-пространственная среда должна </a:t>
            </a:r>
            <a:r>
              <a:rPr lang="ru-RU" sz="2800" dirty="0" smtClean="0">
                <a:solidFill>
                  <a:srgbClr val="C00000"/>
                </a:solidFill>
              </a:rPr>
              <a:t>обеспечивать: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реализацию образовательной </a:t>
            </a:r>
            <a:r>
              <a:rPr lang="ru-RU" sz="2400" dirty="0">
                <a:solidFill>
                  <a:srgbClr val="002060"/>
                </a:solidFill>
              </a:rPr>
              <a:t>программы дошкольного </a:t>
            </a:r>
            <a:r>
              <a:rPr lang="ru-RU" sz="2400" dirty="0" smtClean="0">
                <a:solidFill>
                  <a:srgbClr val="002060"/>
                </a:solidFill>
              </a:rPr>
              <a:t>образования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специальные </a:t>
            </a:r>
            <a:r>
              <a:rPr lang="ru-RU" sz="2400" dirty="0">
                <a:solidFill>
                  <a:srgbClr val="002060"/>
                </a:solidFill>
              </a:rPr>
              <a:t>условия для получения образования лицами с особенностями психофизического развития в соответствии с их состоянием здоровья и познавательными </a:t>
            </a:r>
            <a:r>
              <a:rPr lang="ru-RU" sz="2400" dirty="0" smtClean="0">
                <a:solidFill>
                  <a:srgbClr val="002060"/>
                </a:solidFill>
              </a:rPr>
              <a:t>возможностями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учитывать </a:t>
            </a:r>
            <a:r>
              <a:rPr lang="ru-RU" sz="2400" dirty="0">
                <a:solidFill>
                  <a:srgbClr val="002060"/>
                </a:solidFill>
              </a:rPr>
              <a:t>возрастные и индивидуальные особенности детей, национальные и культурные традиции и ценности, материальные и архитектурно-пространственные особенности помещений и территории учреждения дошкольного образования.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413535" y="37586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Развивающая предметно-пространственная </a:t>
            </a:r>
            <a:r>
              <a:rPr lang="ru-RU" sz="3200" dirty="0" smtClean="0">
                <a:solidFill>
                  <a:srgbClr val="002060"/>
                </a:solidFill>
              </a:rPr>
              <a:t> 	среда </a:t>
            </a:r>
            <a:r>
              <a:rPr lang="ru-RU" sz="3200" dirty="0">
                <a:solidFill>
                  <a:srgbClr val="002060"/>
                </a:solidFill>
              </a:rPr>
              <a:t>должна </a:t>
            </a:r>
            <a:r>
              <a:rPr lang="ru-RU" sz="3200" dirty="0" smtClean="0">
                <a:solidFill>
                  <a:srgbClr val="002060"/>
                </a:solidFill>
              </a:rPr>
              <a:t>быть: 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1. безопасной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	2. </a:t>
            </a:r>
            <a:r>
              <a:rPr lang="ru-RU" sz="2800" dirty="0" err="1" smtClean="0">
                <a:solidFill>
                  <a:srgbClr val="002060"/>
                </a:solidFill>
              </a:rPr>
              <a:t>экологичной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3. эргономичной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	4. полифункциональной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5. гибкой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6. вариативной 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7. трансформируемой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8. содержательно-насыщенной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	9. доступной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	10. психологически комфортной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  <p:sp>
        <p:nvSpPr>
          <p:cNvPr id="7" name="Freeform 21"/>
          <p:cNvSpPr/>
          <p:nvPr/>
        </p:nvSpPr>
        <p:spPr>
          <a:xfrm>
            <a:off x="165538" y="2674733"/>
            <a:ext cx="709447" cy="793675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11046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/>
              <a:t>	</a:t>
            </a:r>
            <a:r>
              <a:rPr lang="ru-RU" sz="3200" dirty="0" smtClean="0">
                <a:solidFill>
                  <a:srgbClr val="002060"/>
                </a:solidFill>
              </a:rPr>
              <a:t>Составляющими </a:t>
            </a:r>
            <a:r>
              <a:rPr lang="ru-RU" sz="3200" dirty="0">
                <a:solidFill>
                  <a:srgbClr val="002060"/>
                </a:solidFill>
              </a:rPr>
              <a:t>воспитательной работы </a:t>
            </a:r>
            <a:r>
              <a:rPr lang="ru-RU" sz="3200" dirty="0" smtClean="0">
                <a:solidFill>
                  <a:srgbClr val="002060"/>
                </a:solidFill>
              </a:rPr>
              <a:t>	являются</a:t>
            </a:r>
            <a:r>
              <a:rPr lang="ru-RU" sz="3200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	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1. воспитание </a:t>
            </a:r>
            <a:r>
              <a:rPr lang="ru-RU" sz="2800" dirty="0">
                <a:solidFill>
                  <a:srgbClr val="002060"/>
                </a:solidFill>
              </a:rPr>
              <a:t>культуры здорового образа жизни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	2. гражданское </a:t>
            </a:r>
            <a:r>
              <a:rPr lang="ru-RU" sz="2800" dirty="0">
                <a:solidFill>
                  <a:srgbClr val="002060"/>
                </a:solidFill>
              </a:rPr>
              <a:t>и патриотическое воспитание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	3. духовно-</a:t>
            </a:r>
            <a:r>
              <a:rPr lang="ru-RU" sz="2800" dirty="0">
                <a:solidFill>
                  <a:srgbClr val="002060"/>
                </a:solidFill>
              </a:rPr>
              <a:t>нравственное воспитание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	4. поликультурное </a:t>
            </a:r>
            <a:r>
              <a:rPr lang="ru-RU" sz="2800" dirty="0">
                <a:solidFill>
                  <a:srgbClr val="002060"/>
                </a:solidFill>
              </a:rPr>
              <a:t>воспитание </a:t>
            </a:r>
          </a:p>
          <a:p>
            <a:r>
              <a:rPr lang="ru-RU" sz="2800" dirty="0">
                <a:solidFill>
                  <a:srgbClr val="002060"/>
                </a:solidFill>
              </a:rPr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5. эстетическое </a:t>
            </a:r>
            <a:r>
              <a:rPr lang="ru-RU" sz="2800" dirty="0">
                <a:solidFill>
                  <a:srgbClr val="002060"/>
                </a:solidFill>
              </a:rPr>
              <a:t>воспитание </a:t>
            </a:r>
          </a:p>
          <a:p>
            <a:endParaRPr lang="ru-RU" sz="1800" dirty="0"/>
          </a:p>
          <a:p>
            <a:endParaRPr lang="ru-RU" sz="2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413535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/>
              <a:t>	</a:t>
            </a:r>
            <a:r>
              <a:rPr lang="ru-RU" sz="3200" dirty="0" smtClean="0">
                <a:solidFill>
                  <a:srgbClr val="002060"/>
                </a:solidFill>
              </a:rPr>
              <a:t>Составляющими </a:t>
            </a:r>
            <a:r>
              <a:rPr lang="ru-RU" sz="3200" dirty="0">
                <a:solidFill>
                  <a:srgbClr val="002060"/>
                </a:solidFill>
              </a:rPr>
              <a:t>воспитательной работы 	являются: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6.воспитание </a:t>
            </a:r>
            <a:r>
              <a:rPr lang="ru-RU" sz="2800" dirty="0">
                <a:solidFill>
                  <a:srgbClr val="002060"/>
                </a:solidFill>
              </a:rPr>
              <a:t>психологической культуры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7.создание </a:t>
            </a:r>
            <a:r>
              <a:rPr lang="ru-RU" sz="2800" dirty="0">
                <a:solidFill>
                  <a:srgbClr val="002060"/>
                </a:solidFill>
              </a:rPr>
              <a:t>предпосылок для формирования мотивации </a:t>
            </a:r>
            <a:r>
              <a:rPr lang="ru-RU" sz="2800" dirty="0" smtClean="0">
                <a:solidFill>
                  <a:srgbClr val="002060"/>
                </a:solidFill>
              </a:rPr>
              <a:t>учения и </a:t>
            </a:r>
            <a:r>
              <a:rPr lang="ru-RU" sz="2800" dirty="0">
                <a:solidFill>
                  <a:srgbClr val="002060"/>
                </a:solidFill>
              </a:rPr>
              <a:t>психологической готовности ребенка к обучению в </a:t>
            </a:r>
            <a:r>
              <a:rPr lang="ru-RU" sz="2800" dirty="0" smtClean="0">
                <a:solidFill>
                  <a:srgbClr val="002060"/>
                </a:solidFill>
              </a:rPr>
              <a:t>школе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8. </a:t>
            </a:r>
            <a:r>
              <a:rPr lang="ru-RU" sz="2800" dirty="0" smtClean="0">
                <a:solidFill>
                  <a:srgbClr val="002060"/>
                </a:solidFill>
              </a:rPr>
              <a:t>формирование психологической </a:t>
            </a:r>
            <a:r>
              <a:rPr lang="ru-RU" sz="2800" dirty="0">
                <a:solidFill>
                  <a:srgbClr val="002060"/>
                </a:solidFill>
              </a:rPr>
              <a:t>готовности ребенка к обучению в школе, эмоциональной, волевой, познавательной готовности и произвольных форм поведения для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успешного включения в образовательный процесс и др.);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Составляющими воспитательной работы 	являются: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9. </a:t>
            </a:r>
            <a:r>
              <a:rPr lang="ru-RU" sz="2400" dirty="0">
                <a:solidFill>
                  <a:srgbClr val="002060"/>
                </a:solidFill>
              </a:rPr>
              <a:t>формирование эмоциональной, волевой, познавательной готовности и произвольных форм поведения для успешного включения в образовательный процесс и др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10. трудовое </a:t>
            </a:r>
            <a:r>
              <a:rPr lang="ru-RU" sz="2400" dirty="0">
                <a:solidFill>
                  <a:srgbClr val="002060"/>
                </a:solidFill>
              </a:rPr>
              <a:t>воспитание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11. экологическое </a:t>
            </a:r>
            <a:r>
              <a:rPr lang="ru-RU" sz="2400" dirty="0">
                <a:solidFill>
                  <a:srgbClr val="002060"/>
                </a:solidFill>
              </a:rPr>
              <a:t>воспитание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12. воспитание </a:t>
            </a:r>
            <a:r>
              <a:rPr lang="ru-RU" sz="2400" dirty="0">
                <a:solidFill>
                  <a:srgbClr val="002060"/>
                </a:solidFill>
              </a:rPr>
              <a:t>культуры безопасности </a:t>
            </a:r>
            <a:r>
              <a:rPr lang="ru-RU" sz="2400" dirty="0" smtClean="0">
                <a:solidFill>
                  <a:srgbClr val="002060"/>
                </a:solidFill>
              </a:rPr>
              <a:t>жизнедеятельности</a:t>
            </a:r>
          </a:p>
          <a:p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C00000"/>
                </a:solidFill>
              </a:rPr>
              <a:t>13.экономическое </a:t>
            </a:r>
            <a:r>
              <a:rPr lang="ru-RU" sz="2400" dirty="0">
                <a:solidFill>
                  <a:srgbClr val="C00000"/>
                </a:solidFill>
              </a:rPr>
              <a:t>воспитание (воспитание трудолюбия средствами игровой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деятельности и обслуживающего труда, одобрение, стимулирование и поддержка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достигнутых успехов, знакомство с элементами экономической грамоты и др.).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200" dirty="0">
                <a:solidFill>
                  <a:srgbClr val="002060"/>
                </a:solidFill>
              </a:rPr>
              <a:t>	</a:t>
            </a:r>
            <a:r>
              <a:rPr lang="ru-RU" sz="1800" b="1" dirty="0">
                <a:solidFill>
                  <a:srgbClr val="002060"/>
                </a:solidFill>
              </a:rPr>
              <a:t>ТРЕБОВАНИЯ К УРОВНЮ ПОДГОТОВКИ </a:t>
            </a:r>
            <a:r>
              <a:rPr lang="ru-RU" sz="1800" b="1" dirty="0" smtClean="0">
                <a:solidFill>
                  <a:srgbClr val="002060"/>
                </a:solidFill>
              </a:rPr>
              <a:t>ВОСПИТАННИКОВ</a:t>
            </a:r>
          </a:p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	(ПЛАНИРУЕМЫЕ </a:t>
            </a:r>
            <a:r>
              <a:rPr lang="ru-RU" sz="1800" b="1" dirty="0">
                <a:solidFill>
                  <a:srgbClr val="002060"/>
                </a:solidFill>
              </a:rPr>
              <a:t>РЕЗУЛЬТАТЫ ОСВОЕНИЯ ВОСПИТАННИКАМИ 5–7 ЛЕТ</a:t>
            </a:r>
          </a:p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	СОДЕРЖАНИЯ </a:t>
            </a:r>
            <a:r>
              <a:rPr lang="ru-RU" sz="1800" b="1" dirty="0">
                <a:solidFill>
                  <a:srgbClr val="002060"/>
                </a:solidFill>
              </a:rPr>
              <a:t>УЧЕБНОЙ ПРОГРАММЫ ДОШКОЛЬНОГО ОБРАЗОВАНИЯ)</a:t>
            </a:r>
            <a:endParaRPr lang="ru-RU" sz="1800" dirty="0">
              <a:solidFill>
                <a:srgbClr val="002060"/>
              </a:solidFill>
            </a:endParaRPr>
          </a:p>
          <a:p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Результаты </a:t>
            </a:r>
            <a:r>
              <a:rPr lang="ru-RU" sz="2800" dirty="0">
                <a:solidFill>
                  <a:srgbClr val="002060"/>
                </a:solidFill>
              </a:rPr>
              <a:t>освоения воспитанниками образовательной программы </a:t>
            </a:r>
            <a:r>
              <a:rPr lang="ru-RU" sz="2800" dirty="0" smtClean="0">
                <a:solidFill>
                  <a:srgbClr val="002060"/>
                </a:solidFill>
              </a:rPr>
              <a:t>дошкольного образования </a:t>
            </a:r>
            <a:r>
              <a:rPr lang="ru-RU" sz="2800" dirty="0">
                <a:solidFill>
                  <a:srgbClr val="002060"/>
                </a:solidFill>
              </a:rPr>
              <a:t>– социально-нормативные возрастные характеристики </a:t>
            </a:r>
            <a:r>
              <a:rPr lang="ru-RU" sz="2800" dirty="0" smtClean="0">
                <a:solidFill>
                  <a:srgbClr val="002060"/>
                </a:solidFill>
              </a:rPr>
              <a:t>возможных достижений </a:t>
            </a:r>
            <a:r>
              <a:rPr lang="ru-RU" sz="2800" dirty="0">
                <a:solidFill>
                  <a:srgbClr val="002060"/>
                </a:solidFill>
              </a:rPr>
              <a:t>воспитанника на этапах завершения дошкольного образования, </a:t>
            </a:r>
            <a:r>
              <a:rPr lang="ru-RU" sz="2800" dirty="0" smtClean="0">
                <a:solidFill>
                  <a:srgbClr val="002060"/>
                </a:solidFill>
              </a:rPr>
              <a:t>необходимые для </a:t>
            </a:r>
            <a:r>
              <a:rPr lang="ru-RU" sz="2800" dirty="0">
                <a:solidFill>
                  <a:srgbClr val="002060"/>
                </a:solidFill>
              </a:rPr>
              <a:t>его дальнейшего развития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1800" dirty="0" smtClean="0"/>
              <a:t>		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-213591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r>
              <a:rPr lang="ru-RU" sz="1800" b="1" dirty="0">
                <a:solidFill>
                  <a:srgbClr val="002060"/>
                </a:solidFill>
              </a:rPr>
              <a:t>ТРЕБОВАНИЯ К УРОВНЮ ПОДГОТОВКИ ВОСПИТАННИКОВ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(ПЛАНИРУЕМЫЕ РЕЗУЛЬТАТЫ ОСВОЕНИЯ ВОСПИТАННИКАМИ 5–7 ЛЕТ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СОДЕРЖАНИЯ УЧЕБНОЙ ПРОГРАММЫ ДОШКОЛЬНОГО ОБРАЗОВАНИЯ)</a:t>
            </a:r>
            <a:endParaRPr lang="ru-RU" sz="1800" dirty="0">
              <a:solidFill>
                <a:srgbClr val="002060"/>
              </a:solidFill>
            </a:endParaRPr>
          </a:p>
          <a:p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Результаты </a:t>
            </a:r>
            <a:r>
              <a:rPr lang="ru-RU" sz="2400" dirty="0">
                <a:solidFill>
                  <a:srgbClr val="002060"/>
                </a:solidFill>
              </a:rPr>
              <a:t>освоения воспитанниками образовательной программы </a:t>
            </a:r>
            <a:r>
              <a:rPr lang="ru-RU" sz="2400" dirty="0" smtClean="0">
                <a:solidFill>
                  <a:srgbClr val="002060"/>
                </a:solidFill>
              </a:rPr>
              <a:t>дошкольного образования </a:t>
            </a:r>
            <a:r>
              <a:rPr lang="ru-RU" sz="2400" dirty="0">
                <a:solidFill>
                  <a:srgbClr val="002060"/>
                </a:solidFill>
              </a:rPr>
              <a:t>формируются при правильно организованных условиях ее реализации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>
                <a:solidFill>
                  <a:srgbClr val="002060"/>
                </a:solidFill>
              </a:rPr>
              <a:t> поддерживающих активное участие воспитанников в образовательной деятельности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>
                <a:solidFill>
                  <a:srgbClr val="002060"/>
                </a:solidFill>
              </a:rPr>
              <a:t> обеспечивающих индивидуализацию их развития, позитивную социализацию, и </a:t>
            </a:r>
            <a:r>
              <a:rPr lang="ru-RU" sz="2400" dirty="0" smtClean="0">
                <a:solidFill>
                  <a:srgbClr val="002060"/>
                </a:solidFill>
              </a:rPr>
              <a:t>являются ориентирами </a:t>
            </a:r>
            <a:r>
              <a:rPr lang="ru-RU" sz="2400" dirty="0">
                <a:solidFill>
                  <a:srgbClr val="002060"/>
                </a:solidFill>
              </a:rPr>
              <a:t>в деятельности взрослых (педагогических работников, </a:t>
            </a:r>
            <a:r>
              <a:rPr lang="ru-RU" sz="2400" dirty="0" smtClean="0">
                <a:solidFill>
                  <a:srgbClr val="002060"/>
                </a:solidFill>
              </a:rPr>
              <a:t>законных представителей </a:t>
            </a:r>
            <a:r>
              <a:rPr lang="ru-RU" sz="2400" dirty="0">
                <a:solidFill>
                  <a:srgbClr val="002060"/>
                </a:solidFill>
              </a:rPr>
              <a:t>воспитанников и др.), направленными на достижение </a:t>
            </a:r>
            <a:r>
              <a:rPr lang="ru-RU" sz="2400" dirty="0" smtClean="0">
                <a:solidFill>
                  <a:srgbClr val="002060"/>
                </a:solidFill>
              </a:rPr>
              <a:t>установленной образовательной цели</a:t>
            </a:r>
          </a:p>
          <a:p>
            <a:r>
              <a:rPr lang="ru-RU" sz="1800" dirty="0" smtClean="0"/>
              <a:t>	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r>
              <a:rPr lang="ru-RU" sz="1800" b="1" dirty="0">
                <a:solidFill>
                  <a:srgbClr val="002060"/>
                </a:solidFill>
              </a:rPr>
              <a:t>ТРЕБОВАНИЯ К УРОВНЮ ПОДГОТОВКИ ВОСПИТАННИКОВ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(ПЛАНИРУЕМЫЕ РЕЗУЛЬТАТЫ ОСВОЕНИЯ ВОСПИТАННИКАМИ 5–7 ЛЕТ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СОДЕРЖАНИЯ УЧЕБНОЙ ПРОГРАММЫ ДОШКОЛЬНОГО ОБРАЗОВАНИЯ)</a:t>
            </a:r>
            <a:endParaRPr lang="ru-RU" sz="1800" dirty="0">
              <a:solidFill>
                <a:srgbClr val="002060"/>
              </a:solidFill>
            </a:endParaRPr>
          </a:p>
          <a:p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3200" dirty="0" smtClean="0">
                <a:solidFill>
                  <a:srgbClr val="C00000"/>
                </a:solidFill>
              </a:rPr>
              <a:t>Результаты </a:t>
            </a:r>
            <a:r>
              <a:rPr lang="ru-RU" sz="3200" dirty="0">
                <a:solidFill>
                  <a:srgbClr val="C00000"/>
                </a:solidFill>
              </a:rPr>
              <a:t>освоения воспитанниками образовательной программы </a:t>
            </a:r>
            <a:r>
              <a:rPr lang="ru-RU" sz="3200" dirty="0" smtClean="0">
                <a:solidFill>
                  <a:srgbClr val="C00000"/>
                </a:solidFill>
              </a:rPr>
              <a:t>дошкольного образования </a:t>
            </a:r>
            <a:r>
              <a:rPr lang="ru-RU" sz="3200" dirty="0">
                <a:solidFill>
                  <a:srgbClr val="C00000"/>
                </a:solidFill>
              </a:rPr>
              <a:t>выступают основаниями преемственности дошкольного и </a:t>
            </a:r>
            <a:r>
              <a:rPr lang="ru-RU" sz="3200" dirty="0" smtClean="0">
                <a:solidFill>
                  <a:srgbClr val="C00000"/>
                </a:solidFill>
              </a:rPr>
              <a:t>начального образования</a:t>
            </a:r>
            <a:r>
              <a:rPr lang="ru-RU" sz="3200" dirty="0">
                <a:solidFill>
                  <a:srgbClr val="C00000"/>
                </a:solidFill>
              </a:rPr>
              <a:t>, предполагают формирование у детей дошкольного возраста </a:t>
            </a:r>
            <a:r>
              <a:rPr lang="ru-RU" sz="3200" dirty="0" smtClean="0">
                <a:solidFill>
                  <a:srgbClr val="C00000"/>
                </a:solidFill>
              </a:rPr>
              <a:t>предпосылок к  </a:t>
            </a:r>
            <a:r>
              <a:rPr lang="ru-RU" sz="3200" dirty="0">
                <a:solidFill>
                  <a:srgbClr val="C00000"/>
                </a:solidFill>
              </a:rPr>
              <a:t>учебной деятельности на этапе завершения ими дошкольного образования.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считает </a:t>
            </a:r>
            <a:r>
              <a:rPr lang="ru-RU" sz="2800" dirty="0">
                <a:solidFill>
                  <a:srgbClr val="002060"/>
                </a:solidFill>
              </a:rPr>
              <a:t>количественным и порядковым счетом до 10, соблюдая правила;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800" dirty="0">
                <a:solidFill>
                  <a:srgbClr val="002060"/>
                </a:solidFill>
              </a:rPr>
              <a:t>порядковое место объекта;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называет состав чисел от 1 до 5 из единиц и чисел от 1 до 10 – из двух меньших;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использует </a:t>
            </a:r>
            <a:r>
              <a:rPr lang="ru-RU" sz="2800" dirty="0">
                <a:solidFill>
                  <a:srgbClr val="002060"/>
                </a:solidFill>
              </a:rPr>
              <a:t>способы измерения величины линейных протяженностей (длина,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ширина, высота) и объема жидких и сыпучих веществ с помощью условной мерки;</a:t>
            </a:r>
          </a:p>
          <a:p>
            <a:r>
              <a:rPr lang="ru-RU" sz="2800" dirty="0" smtClean="0"/>
              <a:t>	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" y="0"/>
            <a:ext cx="9879725" cy="1954924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472966" y="426720"/>
            <a:ext cx="8568039" cy="1149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	ТРЕБОВАНИЯ </a:t>
            </a:r>
            <a:r>
              <a:rPr lang="ru-RU" sz="2800" b="1" dirty="0">
                <a:solidFill>
                  <a:srgbClr val="002060"/>
                </a:solidFill>
              </a:rPr>
              <a:t>К СОДЕРЖАНИЮ </a:t>
            </a:r>
            <a:r>
              <a:rPr lang="ru-RU" sz="2800" b="1" dirty="0" smtClean="0">
                <a:solidFill>
                  <a:srgbClr val="002060"/>
                </a:solidFill>
              </a:rPr>
              <a:t>УЧЕБНО-	ПРОГРАММНОЙ </a:t>
            </a:r>
            <a:r>
              <a:rPr lang="ru-RU" sz="2800" b="1" dirty="0">
                <a:solidFill>
                  <a:srgbClr val="002060"/>
                </a:solidFill>
              </a:rPr>
              <a:t>ДОКУМЕНТАЦИИ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endParaRPr lang="ru-RU" sz="2000" dirty="0"/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Образовательная программа дошкольного образования включает следующую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учебно-программную документацию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1. учебные планы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2. учебную </a:t>
            </a:r>
            <a:r>
              <a:rPr lang="ru-RU" sz="2800" dirty="0">
                <a:solidFill>
                  <a:srgbClr val="002060"/>
                </a:solidFill>
              </a:rPr>
              <a:t>программу дошкольного </a:t>
            </a:r>
            <a:r>
              <a:rPr lang="ru-RU" sz="2800" dirty="0" smtClean="0">
                <a:solidFill>
                  <a:srgbClr val="002060"/>
                </a:solidFill>
              </a:rPr>
              <a:t>образования</a:t>
            </a:r>
          </a:p>
          <a:p>
            <a:endParaRPr lang="ru-RU" sz="2000" dirty="0"/>
          </a:p>
          <a:p>
            <a:endParaRPr lang="ru-RU" sz="2000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8" name="Freeform 21"/>
          <p:cNvSpPr/>
          <p:nvPr/>
        </p:nvSpPr>
        <p:spPr>
          <a:xfrm>
            <a:off x="165538" y="1902227"/>
            <a:ext cx="709447" cy="793675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4401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различает </a:t>
            </a:r>
            <a:r>
              <a:rPr lang="ru-RU" sz="2800" dirty="0">
                <a:solidFill>
                  <a:srgbClr val="002060"/>
                </a:solidFill>
              </a:rPr>
              <a:t>и называет геометрические и объемные геометрические фигуры (круг,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квадрат, треугольник, прямоугольник, овал, трапеция, ромб, шар, куб, цилиндр, конус),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обобщенное понятие «четырехугольник»;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800" dirty="0">
                <a:solidFill>
                  <a:srgbClr val="002060"/>
                </a:solidFill>
              </a:rPr>
              <a:t>связи и отношения между смежными числами;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различает </a:t>
            </a:r>
            <a:r>
              <a:rPr lang="ru-RU" sz="2800" dirty="0">
                <a:solidFill>
                  <a:srgbClr val="002060"/>
                </a:solidFill>
              </a:rPr>
              <a:t>и использует знаки «больше», «меньше», «равно»;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группирует и классифицирует предметы по одному-трем признакам;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распознает </a:t>
            </a:r>
            <a:r>
              <a:rPr lang="ru-RU" sz="2400" dirty="0">
                <a:solidFill>
                  <a:srgbClr val="002060"/>
                </a:solidFill>
              </a:rPr>
              <a:t>и называет части суток, дни недели, времена года, их последовательность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по словесному описанию, изобразительной наглядности, опыту собственной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деятельности, наблюдений явлений природы, с помощью модели;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ориентируется </a:t>
            </a:r>
            <a:r>
              <a:rPr lang="ru-RU" sz="2400" dirty="0">
                <a:solidFill>
                  <a:srgbClr val="002060"/>
                </a:solidFill>
              </a:rPr>
              <a:t>на листе бумаге, в знакомом окружающем пространстве, двигается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 заданном направлении, использует наглядные модели;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обозначает </a:t>
            </a:r>
            <a:r>
              <a:rPr lang="ru-RU" sz="2400" dirty="0">
                <a:solidFill>
                  <a:srgbClr val="002060"/>
                </a:solidFill>
              </a:rPr>
              <a:t>последовательность с помощью стрелки.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считает </a:t>
            </a:r>
            <a:r>
              <a:rPr lang="ru-RU" sz="2800" dirty="0">
                <a:solidFill>
                  <a:srgbClr val="002060"/>
                </a:solidFill>
              </a:rPr>
              <a:t>количественным и порядковым счетом до 10, соблюдая правила;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800" dirty="0">
                <a:solidFill>
                  <a:srgbClr val="002060"/>
                </a:solidFill>
              </a:rPr>
              <a:t>порядковое место объекта;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называет состав чисел от 1 до 5 из единиц и чисел от 1 до 10 – из двух меньших;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использует </a:t>
            </a:r>
            <a:r>
              <a:rPr lang="ru-RU" sz="2800" dirty="0">
                <a:solidFill>
                  <a:srgbClr val="002060"/>
                </a:solidFill>
              </a:rPr>
              <a:t>способы измерения величины линейных протяженностей (длина,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ширина, высота) и объема жидких и сыпучих веществ с помощью условной мерки;</a:t>
            </a:r>
          </a:p>
          <a:p>
            <a:r>
              <a:rPr lang="ru-RU" sz="2800" dirty="0" smtClean="0"/>
              <a:t>	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различает </a:t>
            </a:r>
            <a:r>
              <a:rPr lang="ru-RU" sz="2800" dirty="0">
                <a:solidFill>
                  <a:srgbClr val="002060"/>
                </a:solidFill>
              </a:rPr>
              <a:t>и называет геометрические и объемные геометрические фигуры (круг,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квадрат, треугольник, прямоугольник, овал, трапеция, ромб, шар, куб, цилиндр, конус),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обобщенное понятие «четырехугольник»;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800" dirty="0">
                <a:solidFill>
                  <a:srgbClr val="002060"/>
                </a:solidFill>
              </a:rPr>
              <a:t>связи и отношения между смежными числами;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различает </a:t>
            </a:r>
            <a:r>
              <a:rPr lang="ru-RU" sz="2800" dirty="0">
                <a:solidFill>
                  <a:srgbClr val="002060"/>
                </a:solidFill>
              </a:rPr>
              <a:t>и использует знаки «больше», «меньше», «равно»;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группирует </a:t>
            </a:r>
            <a:r>
              <a:rPr lang="ru-RU" sz="2800" dirty="0">
                <a:solidFill>
                  <a:srgbClr val="002060"/>
                </a:solidFill>
              </a:rPr>
              <a:t>и классифицирует предметы по одному-трем признакам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" y="2561020"/>
            <a:ext cx="917553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распознает </a:t>
            </a:r>
            <a:r>
              <a:rPr lang="ru-RU" sz="2800" dirty="0">
                <a:solidFill>
                  <a:srgbClr val="002060"/>
                </a:solidFill>
              </a:rPr>
              <a:t>и называет части суток, дни недели, времена года, их последовательность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по словесному описанию, изобразительной наглядности, опыту собственной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деятельности, наблюдений явлений природы, с помощью модели;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ориентируется </a:t>
            </a:r>
            <a:r>
              <a:rPr lang="ru-RU" sz="2800" dirty="0">
                <a:solidFill>
                  <a:srgbClr val="002060"/>
                </a:solidFill>
              </a:rPr>
              <a:t>на листе бумаге, в знакомом окружающем пространстве, </a:t>
            </a:r>
            <a:r>
              <a:rPr lang="ru-RU" sz="2800" dirty="0" smtClean="0">
                <a:solidFill>
                  <a:srgbClr val="002060"/>
                </a:solidFill>
              </a:rPr>
              <a:t>двигается в </a:t>
            </a:r>
            <a:r>
              <a:rPr lang="ru-RU" sz="2800" dirty="0">
                <a:solidFill>
                  <a:srgbClr val="002060"/>
                </a:solidFill>
              </a:rPr>
              <a:t>заданном направлении, использует наглядные модели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	обозначает </a:t>
            </a:r>
            <a:r>
              <a:rPr lang="ru-RU" sz="2800" dirty="0">
                <a:solidFill>
                  <a:srgbClr val="002060"/>
                </a:solidFill>
              </a:rPr>
              <a:t>последовательность с помощью стрелки.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Образовательная область «Элементарные математические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представления».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различает </a:t>
            </a:r>
            <a:r>
              <a:rPr lang="ru-RU" sz="2800" dirty="0">
                <a:solidFill>
                  <a:srgbClr val="002060"/>
                </a:solidFill>
              </a:rPr>
              <a:t>и называет геометрические и объемные геометрические фигуры (круг,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квадрат, треугольник, прямоугольник, овал, трапеция, ромб, шар, куб, цилиндр, конус),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обобщенное понятие «четырехугольник»;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800" dirty="0">
                <a:solidFill>
                  <a:srgbClr val="002060"/>
                </a:solidFill>
              </a:rPr>
              <a:t>связи и отношения между смежными числами;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различает </a:t>
            </a:r>
            <a:r>
              <a:rPr lang="ru-RU" sz="2800" dirty="0">
                <a:solidFill>
                  <a:srgbClr val="002060"/>
                </a:solidFill>
              </a:rPr>
              <a:t>и использует знаки «больше», «меньше», «равно»;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группирует и классифицирует предметы по одному-трем признакам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b="1" dirty="0" smtClean="0"/>
              <a:t>	</a:t>
            </a:r>
          </a:p>
          <a:p>
            <a:endParaRPr lang="ru-RU" sz="3200" b="1" dirty="0"/>
          </a:p>
          <a:p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Образовательная область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	«</a:t>
            </a:r>
            <a:r>
              <a:rPr lang="ru-RU" sz="3200" b="1" dirty="0">
                <a:solidFill>
                  <a:srgbClr val="002060"/>
                </a:solidFill>
              </a:rPr>
              <a:t>Элементарные </a:t>
            </a:r>
            <a:r>
              <a:rPr lang="ru-RU" sz="3200" b="1" dirty="0" smtClean="0">
                <a:solidFill>
                  <a:srgbClr val="002060"/>
                </a:solidFill>
              </a:rPr>
              <a:t>	математические 	представления».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	 		Воспитанник от 6 до 7 лет:</a:t>
            </a:r>
          </a:p>
          <a:p>
            <a:endParaRPr lang="ru-RU" sz="3200" b="1" dirty="0"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-3137338" y="1718441"/>
            <a:ext cx="2333297" cy="381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называет </a:t>
            </a:r>
            <a:r>
              <a:rPr lang="ru-RU" sz="2400" dirty="0">
                <a:solidFill>
                  <a:srgbClr val="002060"/>
                </a:solidFill>
              </a:rPr>
              <a:t>состав чисел до 10 из двух меньших;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различает и называет цифры, математические знаки «0», «+», «–», «&lt;», «&gt;», «=», их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значение и назначение;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решает </a:t>
            </a:r>
            <a:r>
              <a:rPr lang="ru-RU" sz="2400" dirty="0">
                <a:solidFill>
                  <a:srgbClr val="002060"/>
                </a:solidFill>
              </a:rPr>
              <a:t>простые арифметические задачи на сложение и вычитание;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различает </a:t>
            </a:r>
            <a:r>
              <a:rPr lang="ru-RU" sz="2400" dirty="0">
                <a:solidFill>
                  <a:srgbClr val="002060"/>
                </a:solidFill>
              </a:rPr>
              <a:t>и называет геометрические фигуры;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считает количественным и порядковым счетом до 20, соблюдая правила;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400" dirty="0">
                <a:solidFill>
                  <a:srgbClr val="002060"/>
                </a:solidFill>
              </a:rPr>
              <a:t>связи и отношения между смежными числами;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	определяет </a:t>
            </a:r>
            <a:r>
              <a:rPr lang="ru-RU" sz="2400" dirty="0">
                <a:solidFill>
                  <a:srgbClr val="002060"/>
                </a:solidFill>
              </a:rPr>
              <a:t>время по часам с точностью до получаса;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использует наглядные модели.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Эстетическое </a:t>
            </a:r>
            <a:r>
              <a:rPr lang="ru-RU" sz="3200" b="1" dirty="0">
                <a:solidFill>
                  <a:srgbClr val="002060"/>
                </a:solidFill>
              </a:rPr>
              <a:t>развитие.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	 </a:t>
            </a:r>
            <a:r>
              <a:rPr lang="ru-RU" sz="3200" b="1" dirty="0">
                <a:solidFill>
                  <a:srgbClr val="002060"/>
                </a:solidFill>
              </a:rPr>
              <a:t>Образовательная область </a:t>
            </a:r>
            <a:r>
              <a:rPr lang="ru-RU" sz="3200" b="1" dirty="0" smtClean="0">
                <a:solidFill>
                  <a:srgbClr val="002060"/>
                </a:solidFill>
              </a:rPr>
              <a:t>	«</a:t>
            </a:r>
            <a:r>
              <a:rPr lang="ru-RU" sz="3200" b="1" dirty="0">
                <a:solidFill>
                  <a:srgbClr val="002060"/>
                </a:solidFill>
              </a:rPr>
              <a:t>Изобразительное искусство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	Подготовка </a:t>
            </a:r>
            <a:r>
              <a:rPr lang="ru-RU" sz="3200" b="1" dirty="0">
                <a:solidFill>
                  <a:srgbClr val="002060"/>
                </a:solidFill>
              </a:rPr>
              <a:t>руки к </a:t>
            </a:r>
            <a:r>
              <a:rPr lang="ru-RU" sz="3200" b="1" dirty="0" smtClean="0">
                <a:solidFill>
                  <a:srgbClr val="002060"/>
                </a:solidFill>
              </a:rPr>
              <a:t>письму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000" b="1" dirty="0">
                <a:solidFill>
                  <a:srgbClr val="002060"/>
                </a:solidFill>
              </a:rPr>
              <a:t>Воспитанник от 5 до 6 лет: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выполняет </a:t>
            </a:r>
            <a:r>
              <a:rPr lang="ru-RU" sz="2000" dirty="0">
                <a:solidFill>
                  <a:srgbClr val="002060"/>
                </a:solidFill>
              </a:rPr>
              <a:t>графические действия, необходимые для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овладения письмом: рисует различные линии и условные графические знаки в </a:t>
            </a:r>
            <a:r>
              <a:rPr lang="ru-RU" sz="2000" dirty="0" smtClean="0">
                <a:solidFill>
                  <a:srgbClr val="002060"/>
                </a:solidFill>
              </a:rPr>
              <a:t>свободном и </a:t>
            </a:r>
            <a:r>
              <a:rPr lang="ru-RU" sz="2000" dirty="0">
                <a:solidFill>
                  <a:srgbClr val="002060"/>
                </a:solidFill>
              </a:rPr>
              <a:t>ограниченном пространстве, регулирует движения руки (по силе нажима, амплитуде</a:t>
            </a:r>
            <a:r>
              <a:rPr lang="ru-RU" sz="2000" dirty="0" smtClean="0">
                <a:solidFill>
                  <a:srgbClr val="002060"/>
                </a:solidFill>
              </a:rPr>
              <a:t>),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штрихует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	Воспитанник </a:t>
            </a:r>
            <a:r>
              <a:rPr lang="ru-RU" sz="2000" b="1" dirty="0">
                <a:solidFill>
                  <a:srgbClr val="002060"/>
                </a:solidFill>
              </a:rPr>
              <a:t>от 6 до 7 лет </a:t>
            </a:r>
            <a:r>
              <a:rPr lang="ru-RU" sz="2000" dirty="0">
                <a:solidFill>
                  <a:srgbClr val="002060"/>
                </a:solidFill>
              </a:rPr>
              <a:t>выполняет графические действия, необходимые </a:t>
            </a:r>
            <a:r>
              <a:rPr lang="ru-RU" sz="2000" dirty="0" smtClean="0">
                <a:solidFill>
                  <a:srgbClr val="002060"/>
                </a:solidFill>
              </a:rPr>
              <a:t>для овладения </a:t>
            </a:r>
            <a:r>
              <a:rPr lang="ru-RU" sz="2000" dirty="0">
                <a:solidFill>
                  <a:srgbClr val="002060"/>
                </a:solidFill>
              </a:rPr>
              <a:t>письмом: рисует изображения, в которых сочетаются разные виды линий (горизонтальные, вертикальные, наклонные, волнистые), комбинирует элементы (петельные, зигзагообразные, спиралевидные), замкнутые формы; следует заданному пространственному расположению; производит рукой ритмичные, равномерные, плавные движения.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Образовательная </a:t>
            </a:r>
            <a:r>
              <a:rPr lang="ru-RU" sz="2800" b="1" dirty="0" smtClean="0">
                <a:solidFill>
                  <a:srgbClr val="002060"/>
                </a:solidFill>
              </a:rPr>
              <a:t>область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«Художественная литература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Воспитанник от 5 до 6 лет: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слушает и адекватно воспринимает произведения художественной литературы и </a:t>
            </a:r>
            <a:r>
              <a:rPr lang="ru-RU" sz="2000" dirty="0">
                <a:solidFill>
                  <a:srgbClr val="002060"/>
                </a:solidFill>
              </a:rPr>
              <a:t>фольклора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различает и называет жанры фольклора, литературные жанры (стихотворение,</a:t>
            </a:r>
            <a:r>
              <a:rPr lang="ru-RU" sz="2000" dirty="0">
                <a:solidFill>
                  <a:srgbClr val="002060"/>
                </a:solidFill>
              </a:rPr>
              <a:t> сказка, рассказ, басня) и их особенности</a:t>
            </a:r>
            <a:r>
              <a:rPr lang="ru-RU" sz="2000" dirty="0" smtClean="0">
                <a:solidFill>
                  <a:srgbClr val="002060"/>
                </a:solidFill>
              </a:rPr>
              <a:t>;		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определяет и описывает настроение, характер литературного (фольклорного)</a:t>
            </a:r>
            <a:r>
              <a:rPr lang="ru-RU" sz="2000" dirty="0">
                <a:solidFill>
                  <a:srgbClr val="002060"/>
                </a:solidFill>
              </a:rPr>
              <a:t> произведения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выразительно исполняет поэтическое произведение, эмоционально и точно передает содержание</a:t>
            </a:r>
            <a:r>
              <a:rPr lang="ru-RU" sz="2000" dirty="0">
                <a:solidFill>
                  <a:srgbClr val="002060"/>
                </a:solidFill>
              </a:rPr>
              <a:t>, применяет нужные интонации, логические ударения и паузы, </a:t>
            </a:r>
            <a:r>
              <a:rPr lang="ru-RU" sz="2000" dirty="0" smtClean="0">
                <a:solidFill>
                  <a:srgbClr val="002060"/>
                </a:solidFill>
              </a:rPr>
              <a:t>правильно воспроизводит </a:t>
            </a:r>
            <a:r>
              <a:rPr lang="ru-RU" sz="2000" dirty="0">
                <a:solidFill>
                  <a:srgbClr val="002060"/>
                </a:solidFill>
              </a:rPr>
              <a:t>темп, ритм стихотворной речи, регулирует силу голоса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пересказывает прозаические произведения (рассказ, сказку и др.).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	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	воспитанник </a:t>
            </a:r>
            <a:r>
              <a:rPr lang="ru-RU" sz="2800" b="1" dirty="0">
                <a:solidFill>
                  <a:srgbClr val="002060"/>
                </a:solidFill>
              </a:rPr>
              <a:t>от 6 до 7 лет:</a:t>
            </a:r>
          </a:p>
          <a:p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Образовательная </a:t>
            </a:r>
            <a:r>
              <a:rPr lang="ru-RU" sz="2800" b="1" dirty="0" smtClean="0">
                <a:solidFill>
                  <a:srgbClr val="002060"/>
                </a:solidFill>
              </a:rPr>
              <a:t>область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«Художественная литература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002060"/>
                </a:solidFill>
              </a:rPr>
              <a:t>	слушает </a:t>
            </a:r>
            <a:r>
              <a:rPr lang="ru-RU" sz="1800" dirty="0">
                <a:solidFill>
                  <a:srgbClr val="002060"/>
                </a:solidFill>
              </a:rPr>
              <a:t>и адекватно воспринимает произведения художественной </a:t>
            </a:r>
            <a:r>
              <a:rPr lang="ru-RU" sz="1800" dirty="0" smtClean="0">
                <a:solidFill>
                  <a:srgbClr val="002060"/>
                </a:solidFill>
              </a:rPr>
              <a:t>литературы и </a:t>
            </a:r>
            <a:r>
              <a:rPr lang="ru-RU" sz="1800" dirty="0">
                <a:solidFill>
                  <a:srgbClr val="002060"/>
                </a:solidFill>
              </a:rPr>
              <a:t>фольклора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	избирательно </a:t>
            </a:r>
            <a:r>
              <a:rPr lang="ru-RU" sz="1800" dirty="0">
                <a:solidFill>
                  <a:srgbClr val="002060"/>
                </a:solidFill>
              </a:rPr>
              <a:t>относится к произведениям художественной литературы и фольклора: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	называет </a:t>
            </a:r>
            <a:r>
              <a:rPr lang="ru-RU" sz="1800" dirty="0">
                <a:solidFill>
                  <a:srgbClr val="002060"/>
                </a:solidFill>
              </a:rPr>
              <a:t>любимые произведения, объясняет, чем они ему нравятся;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различает </a:t>
            </a:r>
            <a:r>
              <a:rPr lang="ru-RU" sz="1800" dirty="0">
                <a:solidFill>
                  <a:srgbClr val="002060"/>
                </a:solidFill>
              </a:rPr>
              <a:t>и называет жанры фольклора, литературные жанры (стихотворение,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сказка, рассказ, басня) и их особенности;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	определяет </a:t>
            </a:r>
            <a:r>
              <a:rPr lang="ru-RU" sz="1800" dirty="0">
                <a:solidFill>
                  <a:srgbClr val="002060"/>
                </a:solidFill>
              </a:rPr>
              <a:t>и описывает настроение, характер литературного (фольклорного</a:t>
            </a:r>
            <a:r>
              <a:rPr lang="ru-RU" sz="1800" dirty="0" smtClean="0">
                <a:solidFill>
                  <a:srgbClr val="002060"/>
                </a:solidFill>
              </a:rPr>
              <a:t>)</a:t>
            </a:r>
            <a:r>
              <a:rPr lang="ru-RU" sz="1800" dirty="0">
                <a:solidFill>
                  <a:srgbClr val="002060"/>
                </a:solidFill>
              </a:rPr>
              <a:t> произведения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	выразительно </a:t>
            </a:r>
            <a:r>
              <a:rPr lang="ru-RU" sz="1800" dirty="0">
                <a:solidFill>
                  <a:srgbClr val="002060"/>
                </a:solidFill>
              </a:rPr>
              <a:t>исполняет поэтическое произведение, эмоционально и точно </a:t>
            </a:r>
            <a:r>
              <a:rPr lang="ru-RU" sz="1800" dirty="0" smtClean="0">
                <a:solidFill>
                  <a:srgbClr val="002060"/>
                </a:solidFill>
              </a:rPr>
              <a:t>передает содержание</a:t>
            </a:r>
            <a:r>
              <a:rPr lang="ru-RU" sz="1800" dirty="0">
                <a:solidFill>
                  <a:srgbClr val="002060"/>
                </a:solidFill>
              </a:rPr>
              <a:t>, применяет нужные интонации, логические ударения и паузы, </a:t>
            </a:r>
            <a:r>
              <a:rPr lang="ru-RU" sz="1800" dirty="0" smtClean="0">
                <a:solidFill>
                  <a:srgbClr val="002060"/>
                </a:solidFill>
              </a:rPr>
              <a:t>правильно воспроизводит </a:t>
            </a:r>
            <a:r>
              <a:rPr lang="ru-RU" sz="1800" dirty="0">
                <a:solidFill>
                  <a:srgbClr val="002060"/>
                </a:solidFill>
              </a:rPr>
              <a:t>темп, ритм стихотворной речи, регулирует силу голоса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	пересказывает </a:t>
            </a:r>
            <a:r>
              <a:rPr lang="ru-RU" sz="1800" dirty="0">
                <a:solidFill>
                  <a:srgbClr val="002060"/>
                </a:solidFill>
              </a:rPr>
              <a:t>прозаические произведения (рассказ, сказку и др.), </a:t>
            </a:r>
            <a:r>
              <a:rPr lang="ru-RU" sz="1800" dirty="0" smtClean="0">
                <a:solidFill>
                  <a:srgbClr val="002060"/>
                </a:solidFill>
              </a:rPr>
              <a:t>использует средства </a:t>
            </a:r>
            <a:r>
              <a:rPr lang="ru-RU" sz="1800" dirty="0">
                <a:solidFill>
                  <a:srgbClr val="002060"/>
                </a:solidFill>
              </a:rPr>
              <a:t>языковой выразительности при их </a:t>
            </a:r>
            <a:r>
              <a:rPr lang="ru-RU" sz="1800" dirty="0" smtClean="0">
                <a:solidFill>
                  <a:srgbClr val="002060"/>
                </a:solidFill>
              </a:rPr>
              <a:t>пересказе.</a:t>
            </a:r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r>
              <a:rPr lang="ru-RU" sz="1800" dirty="0" smtClean="0"/>
              <a:t>.</a:t>
            </a:r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9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8781392" y="5841900"/>
            <a:ext cx="9056669" cy="147330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-471914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Учебные </a:t>
            </a:r>
            <a:r>
              <a:rPr lang="ru-RU" sz="2800" b="1" i="1" dirty="0">
                <a:solidFill>
                  <a:srgbClr val="002060"/>
                </a:solidFill>
              </a:rPr>
              <a:t>планы подразделяются на</a:t>
            </a:r>
            <a:r>
              <a:rPr lang="ru-RU" sz="2800" b="1" i="1" dirty="0" smtClean="0">
                <a:solidFill>
                  <a:srgbClr val="002060"/>
                </a:solidFill>
              </a:rPr>
              <a:t>: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</a:rPr>
              <a:t>типовой </a:t>
            </a:r>
            <a:r>
              <a:rPr lang="ru-RU" sz="2400" b="1" dirty="0">
                <a:solidFill>
                  <a:srgbClr val="002060"/>
                </a:solidFill>
              </a:rPr>
              <a:t>учебный план </a:t>
            </a:r>
            <a:r>
              <a:rPr lang="ru-RU" sz="2400" dirty="0">
                <a:solidFill>
                  <a:srgbClr val="002060"/>
                </a:solidFill>
              </a:rPr>
              <a:t>дошкольного образования;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</a:rPr>
              <a:t>учебные </a:t>
            </a:r>
            <a:r>
              <a:rPr lang="ru-RU" sz="2400" b="1" dirty="0">
                <a:solidFill>
                  <a:srgbClr val="002060"/>
                </a:solidFill>
              </a:rPr>
              <a:t>планы </a:t>
            </a:r>
            <a:r>
              <a:rPr lang="ru-RU" sz="2400" dirty="0">
                <a:solidFill>
                  <a:srgbClr val="002060"/>
                </a:solidFill>
              </a:rPr>
              <a:t>учреждений образования (иных организаций, </a:t>
            </a:r>
            <a:r>
              <a:rPr lang="ru-RU" sz="2400" dirty="0" smtClean="0">
                <a:solidFill>
                  <a:srgbClr val="002060"/>
                </a:solidFill>
              </a:rPr>
              <a:t>индивидуальных предпринимателей</a:t>
            </a:r>
            <a:r>
              <a:rPr lang="ru-RU" sz="2400" dirty="0">
                <a:solidFill>
                  <a:srgbClr val="002060"/>
                </a:solidFill>
              </a:rPr>
              <a:t>, которым в соответствии с законодательством предоставлено </a:t>
            </a:r>
            <a:r>
              <a:rPr lang="ru-RU" sz="2400" dirty="0" smtClean="0">
                <a:solidFill>
                  <a:srgbClr val="002060"/>
                </a:solidFill>
              </a:rPr>
              <a:t>право осуществлять </a:t>
            </a:r>
            <a:r>
              <a:rPr lang="ru-RU" sz="2400" dirty="0">
                <a:solidFill>
                  <a:srgbClr val="002060"/>
                </a:solidFill>
              </a:rPr>
              <a:t>образовательную деятельность), реализующих образовательную </a:t>
            </a:r>
            <a:r>
              <a:rPr lang="ru-RU" sz="2400" dirty="0" smtClean="0">
                <a:solidFill>
                  <a:srgbClr val="002060"/>
                </a:solidFill>
              </a:rPr>
              <a:t>программу дошкольного образования;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3. </a:t>
            </a:r>
            <a:r>
              <a:rPr lang="ru-RU" sz="2400" b="1" dirty="0" smtClean="0">
                <a:solidFill>
                  <a:srgbClr val="002060"/>
                </a:solidFill>
              </a:rPr>
              <a:t>экспериментальные </a:t>
            </a:r>
            <a:r>
              <a:rPr lang="ru-RU" sz="2400" b="1" dirty="0">
                <a:solidFill>
                  <a:srgbClr val="002060"/>
                </a:solidFill>
              </a:rPr>
              <a:t>учебные планы </a:t>
            </a:r>
            <a:r>
              <a:rPr lang="ru-RU" sz="2400" dirty="0">
                <a:solidFill>
                  <a:srgbClr val="002060"/>
                </a:solidFill>
              </a:rPr>
              <a:t>учреждений дошкольного образования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4. </a:t>
            </a:r>
            <a:r>
              <a:rPr lang="ru-RU" sz="2400" b="1" dirty="0">
                <a:solidFill>
                  <a:srgbClr val="002060"/>
                </a:solidFill>
              </a:rPr>
              <a:t>индивидуальные учебные планы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endParaRPr lang="ru-RU" sz="2000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f10c262a_2_1"/>
          <p:cNvSpPr/>
          <p:nvPr/>
        </p:nvSpPr>
        <p:spPr>
          <a:xfrm>
            <a:off x="-124450" y="-101600"/>
            <a:ext cx="10002600" cy="147330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100" b="1" dirty="0">
                <a:solidFill>
                  <a:srgbClr val="980000"/>
                </a:solidFill>
                <a:ea typeface="Raleway"/>
                <a:cs typeface="Raleway"/>
              </a:rPr>
              <a:t>Структура типового учебного плана дошкольного </a:t>
            </a:r>
            <a:r>
              <a:rPr lang="ru-RU" sz="2100" b="1" dirty="0" smtClean="0">
                <a:solidFill>
                  <a:srgbClr val="980000"/>
                </a:solidFill>
                <a:ea typeface="Raleway"/>
                <a:cs typeface="Raleway"/>
              </a:rPr>
              <a:t>образования</a:t>
            </a:r>
          </a:p>
          <a:p>
            <a:pPr algn="ctr"/>
            <a:r>
              <a:rPr lang="ru-RU" sz="2100" b="1" dirty="0">
                <a:solidFill>
                  <a:srgbClr val="980000"/>
                </a:solidFill>
                <a:ea typeface="Raleway"/>
                <a:cs typeface="Raleway"/>
              </a:rPr>
              <a:t> </a:t>
            </a:r>
            <a:r>
              <a:rPr lang="ru-RU" sz="2100" b="1" dirty="0" smtClean="0">
                <a:solidFill>
                  <a:srgbClr val="980000"/>
                </a:solidFill>
                <a:ea typeface="Raleway"/>
                <a:cs typeface="Raleway"/>
              </a:rPr>
              <a:t>БЫЛО</a:t>
            </a:r>
            <a:endParaRPr lang="ru-RU" sz="2100" b="1" dirty="0">
              <a:solidFill>
                <a:srgbClr val="980000"/>
              </a:solidFill>
              <a:ea typeface="Raleway"/>
              <a:cs typeface="Raleway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069931"/>
              </p:ext>
            </p:extLst>
          </p:nvPr>
        </p:nvGraphicFramePr>
        <p:xfrm>
          <a:off x="567561" y="1599374"/>
          <a:ext cx="8822101" cy="5287148"/>
        </p:xfrm>
        <a:graphic>
          <a:graphicData uri="http://schemas.openxmlformats.org/drawingml/2006/table">
            <a:tbl>
              <a:tblPr>
                <a:tableStyleId>{A82B101A-1BE9-4A78-84AB-6D8554DE7080}</a:tableStyleId>
              </a:tblPr>
              <a:tblGrid>
                <a:gridCol w="462916"/>
                <a:gridCol w="2099829"/>
                <a:gridCol w="1043226"/>
                <a:gridCol w="1043226"/>
                <a:gridCol w="1043226"/>
                <a:gridCol w="1043226"/>
                <a:gridCol w="1043226"/>
                <a:gridCol w="1043226"/>
              </a:tblGrid>
              <a:tr h="2710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N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п/п</a:t>
                      </a:r>
                    </a:p>
                  </a:txBody>
                  <a:tcPr marL="42346" marR="42346" marT="0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Перечень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образовательных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областей     </a:t>
                      </a:r>
                      <a:endParaRPr lang="ru-RU" sz="1400" b="0" i="0" u="none" strike="noStrike" cap="none" dirty="0">
                        <a:solidFill>
                          <a:srgbClr val="002060"/>
                        </a:solidFill>
                        <a:latin typeface="+mj-lt"/>
                        <a:ea typeface="Raleway"/>
                        <a:cs typeface="Raleway"/>
                        <a:sym typeface="Arial"/>
                      </a:endParaRPr>
                    </a:p>
                  </a:txBody>
                  <a:tcPr marL="42346" marR="42346" marT="0" marB="0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КОЛИЧЕСТВО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УЧЕБНЫХ ЧАСОВ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НА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ИЗУЧЕНИЕ    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ОБРАЗОВАТЕЛЬНЫХ ОБЛАСТЕЙ ПО ГРУППАМ ВОСПИТАННИКОВ </a:t>
                      </a:r>
                    </a:p>
                  </a:txBody>
                  <a:tcPr marL="42346" marR="423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Второго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раннего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возраста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(от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1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года до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2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Первая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младшая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2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3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Вторая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младшая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3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4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редняя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4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5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таршая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5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6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таршая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6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7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лет)  </a:t>
                      </a:r>
                    </a:p>
                  </a:txBody>
                  <a:tcPr marL="42346" marR="42346" marT="0" marB="0"/>
                </a:tc>
              </a:tr>
              <a:tr h="21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1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Физическая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культура 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1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3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4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4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4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21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2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Ребенок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 общество 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2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325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3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Элементарные  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математические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представления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-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-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0,5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21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4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Ребенок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 природа  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-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-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0,5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325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5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Развитие речи и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культура речевого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общения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1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2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135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6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Обучение грамоте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108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7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Искусство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4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4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5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5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5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96110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Общее количество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учебных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часов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игр, занятий) 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неделю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, 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том числе при организации     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образовательных 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услуг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сверх   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содержания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образовательных 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областей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 5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10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12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15  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   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15  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  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15  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   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86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Максимальная допустимая      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учебная нагрузка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в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неделю на   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одного воспитанника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(в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астрономических часах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)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0,4 - 0,6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1,6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3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5,6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7,5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9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f10c262a_2_1"/>
          <p:cNvSpPr/>
          <p:nvPr/>
        </p:nvSpPr>
        <p:spPr>
          <a:xfrm>
            <a:off x="-124450" y="-101600"/>
            <a:ext cx="10002600" cy="147330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100" b="1" dirty="0">
                <a:solidFill>
                  <a:srgbClr val="980000"/>
                </a:solidFill>
                <a:ea typeface="Raleway"/>
                <a:cs typeface="Raleway"/>
              </a:rPr>
              <a:t>Структура типового учебного плана дошкольного </a:t>
            </a:r>
            <a:r>
              <a:rPr lang="ru-RU" sz="2100" b="1" dirty="0" smtClean="0">
                <a:solidFill>
                  <a:srgbClr val="980000"/>
                </a:solidFill>
                <a:ea typeface="Raleway"/>
                <a:cs typeface="Raleway"/>
              </a:rPr>
              <a:t>образования</a:t>
            </a:r>
          </a:p>
          <a:p>
            <a:pPr algn="ctr"/>
            <a:r>
              <a:rPr lang="ru-RU" sz="2100" b="1" dirty="0" smtClean="0">
                <a:solidFill>
                  <a:srgbClr val="980000"/>
                </a:solidFill>
                <a:ea typeface="Raleway"/>
                <a:cs typeface="Raleway"/>
              </a:rPr>
              <a:t>СТАЛО</a:t>
            </a:r>
            <a:endParaRPr lang="ru-RU" sz="2100" b="1" dirty="0">
              <a:solidFill>
                <a:srgbClr val="980000"/>
              </a:solidFill>
              <a:ea typeface="Raleway"/>
              <a:cs typeface="Raleway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58259"/>
              </p:ext>
            </p:extLst>
          </p:nvPr>
        </p:nvGraphicFramePr>
        <p:xfrm>
          <a:off x="567561" y="1599374"/>
          <a:ext cx="8822101" cy="4105037"/>
        </p:xfrm>
        <a:graphic>
          <a:graphicData uri="http://schemas.openxmlformats.org/drawingml/2006/table">
            <a:tbl>
              <a:tblPr>
                <a:tableStyleId>{A82B101A-1BE9-4A78-84AB-6D8554DE7080}</a:tableStyleId>
              </a:tblPr>
              <a:tblGrid>
                <a:gridCol w="462916"/>
                <a:gridCol w="2099829"/>
                <a:gridCol w="1043226"/>
                <a:gridCol w="1043226"/>
                <a:gridCol w="1043226"/>
                <a:gridCol w="1043226"/>
                <a:gridCol w="1043226"/>
                <a:gridCol w="1043226"/>
              </a:tblGrid>
              <a:tr h="2710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N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п/п</a:t>
                      </a:r>
                    </a:p>
                  </a:txBody>
                  <a:tcPr marL="42346" marR="42346" marT="0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Перечень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образовательных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областей     </a:t>
                      </a:r>
                      <a:endParaRPr lang="ru-RU" sz="1400" b="0" i="0" u="none" strike="noStrike" cap="none" dirty="0">
                        <a:solidFill>
                          <a:srgbClr val="002060"/>
                        </a:solidFill>
                        <a:latin typeface="+mj-lt"/>
                        <a:ea typeface="Raleway"/>
                        <a:cs typeface="Raleway"/>
                        <a:sym typeface="Arial"/>
                      </a:endParaRPr>
                    </a:p>
                  </a:txBody>
                  <a:tcPr marL="42346" marR="42346" marT="0" marB="0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КОЛИЧЕСТВО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УЧЕБНЫХ ЧАСОВ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НА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ИЗУЧЕНИЕ    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ОБРАЗОВАТЕЛЬНЫХ ОБЛАСТЕЙ ПО ГРУППАМ ВОСПИТАННИКОВ </a:t>
                      </a:r>
                    </a:p>
                  </a:txBody>
                  <a:tcPr marL="42346" marR="423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Второго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раннего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возраста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(от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1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года до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2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Первая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младшая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2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3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Вторая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младшая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3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4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редняя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4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5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таршая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5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6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таршая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6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7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лет)  </a:t>
                      </a:r>
                    </a:p>
                  </a:txBody>
                  <a:tcPr marL="42346" marR="42346" marT="0" marB="0"/>
                </a:tc>
              </a:tr>
              <a:tr h="21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1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Физическая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культура 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4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3</a:t>
                      </a:r>
                      <a:r>
                        <a:rPr lang="ru-RU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3</a:t>
                      </a:r>
                      <a:r>
                        <a:rPr lang="ru-RU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3</a:t>
                      </a:r>
                      <a:r>
                        <a:rPr lang="ru-RU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21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2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Ребенок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 общество 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  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325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3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Элементарные  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математические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представления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21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4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Ребенок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 природа       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325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5 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Развитие речи и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культура речевого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общения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 (0)</a:t>
                      </a:r>
                      <a:r>
                        <a:rPr lang="be-BY" sz="14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(0)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4</a:t>
                      </a: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</a:tr>
              <a:tr h="325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Развіцце</a:t>
                      </a:r>
                      <a:r>
                        <a:rPr lang="be-BY" sz="10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маўлення і культура маўленчых зносін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0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0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0/1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4</a:t>
                      </a: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 (1)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(1 )</a:t>
                      </a:r>
                      <a:r>
                        <a:rPr lang="be-BY" sz="1400" b="0" i="0" u="none" strike="noStrike" cap="none" baseline="3000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be-BY" sz="14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1 (1 )</a:t>
                      </a:r>
                      <a:r>
                        <a:rPr lang="be-BY" sz="14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3</a:t>
                      </a:r>
                      <a:endParaRPr lang="ru-RU" sz="14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</a:txBody>
                  <a:tcPr marL="42346" marR="42346" marT="0" marB="0"/>
                </a:tc>
              </a:tr>
              <a:tr h="135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Подготовка в обучению грамоте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 1   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108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Изобразительная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 искусство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108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9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Музыкальное искусство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  <a:tr h="108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10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Художественная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литература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f10c262a_2_1"/>
          <p:cNvSpPr/>
          <p:nvPr/>
        </p:nvSpPr>
        <p:spPr>
          <a:xfrm>
            <a:off x="-124450" y="-101600"/>
            <a:ext cx="10002600" cy="147330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100" b="1" dirty="0">
                <a:solidFill>
                  <a:srgbClr val="980000"/>
                </a:solidFill>
                <a:ea typeface="Raleway"/>
                <a:cs typeface="Raleway"/>
              </a:rPr>
              <a:t>Структура типового учебного плана дошкольного </a:t>
            </a:r>
            <a:r>
              <a:rPr lang="ru-RU" sz="2100" b="1" dirty="0" smtClean="0">
                <a:solidFill>
                  <a:srgbClr val="980000"/>
                </a:solidFill>
                <a:ea typeface="Raleway"/>
                <a:cs typeface="Raleway"/>
              </a:rPr>
              <a:t>образования</a:t>
            </a:r>
          </a:p>
          <a:p>
            <a:pPr algn="ctr"/>
            <a:r>
              <a:rPr lang="ru-RU" sz="2100" b="1" dirty="0" smtClean="0">
                <a:solidFill>
                  <a:srgbClr val="980000"/>
                </a:solidFill>
                <a:ea typeface="Raleway"/>
                <a:cs typeface="Raleway"/>
              </a:rPr>
              <a:t>СТАЛО</a:t>
            </a:r>
            <a:endParaRPr lang="ru-RU" sz="2100" b="1" dirty="0">
              <a:solidFill>
                <a:srgbClr val="980000"/>
              </a:solidFill>
              <a:ea typeface="Raleway"/>
              <a:cs typeface="Raleway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83905"/>
              </p:ext>
            </p:extLst>
          </p:nvPr>
        </p:nvGraphicFramePr>
        <p:xfrm>
          <a:off x="567561" y="1599374"/>
          <a:ext cx="8822101" cy="3321873"/>
        </p:xfrm>
        <a:graphic>
          <a:graphicData uri="http://schemas.openxmlformats.org/drawingml/2006/table">
            <a:tbl>
              <a:tblPr>
                <a:tableStyleId>{A82B101A-1BE9-4A78-84AB-6D8554DE7080}</a:tableStyleId>
              </a:tblPr>
              <a:tblGrid>
                <a:gridCol w="462916"/>
                <a:gridCol w="2099829"/>
                <a:gridCol w="1043226"/>
                <a:gridCol w="1043226"/>
                <a:gridCol w="1043226"/>
                <a:gridCol w="1043226"/>
                <a:gridCol w="1043226"/>
                <a:gridCol w="1043226"/>
              </a:tblGrid>
              <a:tr h="2710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N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п/п</a:t>
                      </a:r>
                    </a:p>
                  </a:txBody>
                  <a:tcPr marL="42346" marR="42346" marT="0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Перечень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образовательных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областей     </a:t>
                      </a:r>
                      <a:endParaRPr lang="ru-RU" sz="1400" b="0" i="0" u="none" strike="noStrike" cap="none" dirty="0">
                        <a:solidFill>
                          <a:srgbClr val="002060"/>
                        </a:solidFill>
                        <a:latin typeface="+mj-lt"/>
                        <a:ea typeface="Raleway"/>
                        <a:cs typeface="Raleway"/>
                        <a:sym typeface="Arial"/>
                      </a:endParaRPr>
                    </a:p>
                  </a:txBody>
                  <a:tcPr marL="42346" marR="42346" marT="0" marB="0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КОЛИЧЕСТВО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УЧЕБНЫХ ЧАСОВ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НА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ИЗУЧЕНИЕ    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ОБРАЗОВАТЕЛЬНЫХ ОБЛАСТЕЙ ПО ГРУППАМ ВОСПИТАННИКОВ </a:t>
                      </a:r>
                    </a:p>
                  </a:txBody>
                  <a:tcPr marL="42346" marR="423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Второго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раннего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возраста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(от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1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года до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2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Первая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младшая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2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3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Вторая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младшая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3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4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редняя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4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5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таршая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5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6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лет)  </a:t>
                      </a: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С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таршая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/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(от 6 </a:t>
                      </a:r>
                      <a:r>
                        <a:rPr lang="ru-RU" sz="1400" b="0" i="0" u="none" strike="noStrike" cap="none" dirty="0" smtClean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</a:t>
                      </a: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до 7  </a:t>
                      </a:r>
                      <a:b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</a:br>
                      <a:r>
                        <a:rPr lang="ru-RU" sz="1400" b="0" i="0" u="none" strike="noStrike" cap="none" dirty="0">
                          <a:solidFill>
                            <a:srgbClr val="002060"/>
                          </a:solidFill>
                          <a:latin typeface="+mj-lt"/>
                          <a:ea typeface="Raleway"/>
                          <a:cs typeface="Raleway"/>
                          <a:sym typeface="Arial"/>
                        </a:rPr>
                        <a:t>  лет)  </a:t>
                      </a:r>
                    </a:p>
                  </a:txBody>
                  <a:tcPr marL="42346" marR="42346" marT="0" marB="0"/>
                </a:tc>
              </a:tr>
              <a:tr h="96110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Общее количество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учебных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часов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игр, занятий) 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неделю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, 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том числе при организации     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образовательных 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услуг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сверх   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содержания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образовательных 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областей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8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11/12</a:t>
                      </a:r>
                      <a:r>
                        <a:rPr lang="ru-RU" sz="13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14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</a:tr>
              <a:tr h="86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Максимальная допустимая      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учебная нагрузка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в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неделю на    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одного воспитанника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(в 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астрономических часах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)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0,7/0,9</a:t>
                      </a:r>
                      <a:r>
                        <a:rPr lang="ru-RU" sz="13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4</a:t>
                      </a:r>
                      <a:endParaRPr lang="ru-RU" sz="1300" b="0" i="0" u="none" strike="noStrike" cap="none" baseline="0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(40/56</a:t>
                      </a:r>
                      <a:r>
                        <a:rPr lang="ru-RU" sz="13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4</a:t>
                      </a:r>
                      <a:r>
                        <a:rPr lang="ru-RU" sz="1300" b="0" i="0" u="none" strike="noStrike" cap="non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 мин)</a:t>
                      </a: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(1 ч.40</a:t>
                      </a:r>
                      <a:r>
                        <a:rPr lang="ru-RU" sz="1300" b="0" i="0" u="none" strike="noStrike" cap="non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 мин)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2,8/3</a:t>
                      </a:r>
                      <a:r>
                        <a:rPr lang="ru-RU" sz="13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4</a:t>
                      </a: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(2 ч.45 мин/3 ч</a:t>
                      </a:r>
                      <a:r>
                        <a:rPr lang="ru-RU" sz="1300" b="0" i="0" u="none" strike="noStrike" cap="none" baseline="300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4</a:t>
                      </a:r>
                      <a:r>
                        <a:rPr lang="ru-RU" sz="1300" b="0" i="0" u="none" strike="noStrike" cap="non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4,7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(4 ч.40</a:t>
                      </a:r>
                      <a:r>
                        <a:rPr lang="ru-RU" sz="1300" b="0" i="0" u="none" strike="noStrike" cap="non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 мин)</a:t>
                      </a:r>
                      <a:endParaRPr lang="ru-RU" sz="13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6,3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(6 ч.15</a:t>
                      </a:r>
                      <a:r>
                        <a:rPr lang="ru-RU" sz="1300" b="0" i="0" u="none" strike="noStrike" cap="non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 мин)</a:t>
                      </a:r>
                      <a:endParaRPr lang="ru-RU" sz="13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7,5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(7 ч.30</a:t>
                      </a:r>
                      <a:r>
                        <a:rPr lang="ru-RU" sz="1300" b="0" i="0" u="none" strike="noStrike" cap="non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Calibri"/>
                          <a:sym typeface="Arial"/>
                        </a:rPr>
                        <a:t> мин)</a:t>
                      </a:r>
                      <a:endParaRPr lang="ru-RU" sz="1300" b="0" i="0" u="none" strike="noStrike" cap="none" dirty="0" smtClean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Calibri"/>
                        <a:sym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42346" marR="42346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8069" y="5090812"/>
            <a:ext cx="8849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1 – под учебными часами в учреждении дошкольного образования подразумевается время проведения специально организованных форм образовательного процесса (игра, занятие) соответствующей возрастным особенностям воспитанника, санитарно-эпидемиологического законодательства. Длительность занятий составляет: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в группе  второго раннего возраста (от 1 до </a:t>
            </a:r>
            <a:r>
              <a:rPr lang="ru-RU" sz="1200" dirty="0">
                <a:solidFill>
                  <a:srgbClr val="002060"/>
                </a:solidFill>
                <a:ea typeface="Times New Roman"/>
                <a:cs typeface="Calibri"/>
              </a:rPr>
              <a:t>2</a:t>
            </a:r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 лет) – 5 минут (первое полугодие), 7 минут (второе полугодие);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в первой младшей группе ( от 2 до 3 лет) – 10 минут; во второй младшей группе (от 3 до 4 лет) – 15 минут;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в средней группе (от 4 до 5 лет) – 20 минут; в старшей (от 5 до 6 лет) – 25 минут; в старшей (от 6 до 7лет) – 30 минут.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2 – в том числе 1 занятие плаванием (при наличии бассейна)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3 – количество учебных часов на реализацию образовательных областей «РР и КРО» и «РР </a:t>
            </a:r>
            <a:r>
              <a:rPr lang="be-BY" sz="1200" dirty="0" smtClean="0">
                <a:solidFill>
                  <a:srgbClr val="002060"/>
                </a:solidFill>
                <a:ea typeface="Times New Roman"/>
                <a:cs typeface="Calibri"/>
              </a:rPr>
              <a:t>і</a:t>
            </a:r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  КМЗ» в учреждениях образования…. </a:t>
            </a:r>
            <a:r>
              <a:rPr lang="ru-RU" sz="1200" dirty="0">
                <a:solidFill>
                  <a:srgbClr val="002060"/>
                </a:solidFill>
                <a:ea typeface="Times New Roman"/>
                <a:cs typeface="Calibri"/>
              </a:rPr>
              <a:t>г</a:t>
            </a:r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де обучение и воспитание осуществляется на белорусском языке.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/>
                <a:cs typeface="Calibri"/>
              </a:rPr>
              <a:t>4 – второе полугодие</a:t>
            </a:r>
            <a:endParaRPr lang="ru-RU" sz="1200" dirty="0">
              <a:solidFill>
                <a:srgbClr val="002060"/>
              </a:solidFill>
              <a:ea typeface="Times New Roman"/>
              <a:cs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ОБРАЗОВАТЕЛЬНЫЙ 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НАЧАЛЬНОЕ ОБРАЗОВАНИЕ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569780" y="3484351"/>
            <a:ext cx="6148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ПОСТАНОВЛЕНИЕ МИНИСТЕРСТВА ОБРАЗОВАНИЯ РЕСПУБЛИКИ БЕЛАРУСЬ</a:t>
            </a:r>
          </a:p>
          <a:p>
            <a:r>
              <a:rPr lang="ru-RU" sz="1600" b="1" i="1" dirty="0">
                <a:solidFill>
                  <a:srgbClr val="002060"/>
                </a:solidFill>
              </a:rPr>
              <a:t>26 декабря 2018 г. N 125</a:t>
            </a:r>
          </a:p>
          <a:p>
            <a:r>
              <a:rPr lang="ru-RU" sz="1600" b="1" i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1600" b="1" i="1" dirty="0">
                <a:solidFill>
                  <a:srgbClr val="002060"/>
                </a:solidFill>
              </a:rPr>
              <a:t>ОБ УТВЕРЖДЕНИИ ОБРАЗОВАТЕЛЬНЫХ СТАНДАРТОВ ОБЩЕГО  СРЕДНЕГО 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842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0" y="-533691"/>
            <a:ext cx="11913476" cy="1975738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>
                <a:solidFill>
                  <a:srgbClr val="002060"/>
                </a:solidFill>
              </a:rPr>
              <a:t>Методологической </a:t>
            </a:r>
            <a:r>
              <a:rPr lang="ru-RU" sz="3200" dirty="0" smtClean="0">
                <a:solidFill>
                  <a:srgbClr val="002060"/>
                </a:solidFill>
              </a:rPr>
              <a:t>основа: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378373" y="1646621"/>
            <a:ext cx="807930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44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04952" y="2144110"/>
            <a:ext cx="89705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1. системно-</a:t>
            </a:r>
            <a:r>
              <a:rPr lang="ru-RU" sz="3200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подход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2. культурологический </a:t>
            </a:r>
            <a:r>
              <a:rPr lang="ru-RU" sz="3200" dirty="0">
                <a:solidFill>
                  <a:srgbClr val="002060"/>
                </a:solidFill>
              </a:rPr>
              <a:t>подход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3. личностно </a:t>
            </a:r>
            <a:r>
              <a:rPr lang="ru-RU" sz="3200" dirty="0">
                <a:solidFill>
                  <a:srgbClr val="002060"/>
                </a:solidFill>
              </a:rPr>
              <a:t>ориентированный подход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4. </a:t>
            </a:r>
            <a:r>
              <a:rPr lang="ru-RU" sz="3200" dirty="0" err="1" smtClean="0">
                <a:solidFill>
                  <a:srgbClr val="002060"/>
                </a:solidFill>
              </a:rPr>
              <a:t>компетентностный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подход </a:t>
            </a:r>
            <a:r>
              <a:rPr lang="ru-RU" sz="2000" i="1" dirty="0">
                <a:solidFill>
                  <a:srgbClr val="002060"/>
                </a:solidFill>
              </a:rPr>
              <a:t>(совокупность взглядов и способов проектирования и организации образовательного процесса, которые характеризуются нацеленностью на формирование компетенций, направленных на подготовку к продолжению образования на II ступени общего среднего образования, универсальных учебных действий, усилением практической ориентированности учебной деятельности учащихся, использованием накопленного и созданием условий для формирования у учащихся социального опыта, в том числе в процессе самостоятельной деятельности</a:t>
            </a:r>
            <a:r>
              <a:rPr lang="ru-RU" sz="2000" i="1" dirty="0" smtClean="0">
                <a:solidFill>
                  <a:srgbClr val="002060"/>
                </a:solidFill>
              </a:rPr>
              <a:t>)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8063" y="1211214"/>
            <a:ext cx="24384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0469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2060"/>
                </a:solidFill>
              </a:rPr>
              <a:t>Цели образования на I ступени общего </a:t>
            </a:r>
            <a:r>
              <a:rPr lang="ru-RU" sz="3200" dirty="0" smtClean="0">
                <a:solidFill>
                  <a:srgbClr val="002060"/>
                </a:solidFill>
              </a:rPr>
              <a:t>	среднего </a:t>
            </a:r>
            <a:r>
              <a:rPr lang="ru-RU" sz="3200" dirty="0">
                <a:solidFill>
                  <a:srgbClr val="002060"/>
                </a:solidFill>
              </a:rPr>
              <a:t>образования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62607" y="2695901"/>
            <a:ext cx="83557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1. формирование </a:t>
            </a:r>
            <a:r>
              <a:rPr lang="ru-RU" sz="1800" dirty="0">
                <a:solidFill>
                  <a:srgbClr val="002060"/>
                </a:solidFill>
              </a:rPr>
              <a:t>личности учащегося, воспитание </a:t>
            </a:r>
            <a:r>
              <a:rPr lang="ru-RU" sz="1800" dirty="0" smtClean="0">
                <a:solidFill>
                  <a:srgbClr val="002060"/>
                </a:solidFill>
              </a:rPr>
              <a:t>нравственно-этических </a:t>
            </a:r>
            <a:r>
              <a:rPr lang="ru-RU" sz="1800" dirty="0">
                <a:solidFill>
                  <a:srgbClr val="002060"/>
                </a:solidFill>
              </a:rPr>
              <a:t>качеств, гражданственности</a:t>
            </a:r>
            <a:r>
              <a:rPr lang="ru-RU" sz="1800" dirty="0" smtClean="0">
                <a:solidFill>
                  <a:srgbClr val="002060"/>
                </a:solidFill>
              </a:rPr>
              <a:t>,</a:t>
            </a:r>
            <a:r>
              <a:rPr lang="ru-RU" sz="1800" dirty="0">
                <a:solidFill>
                  <a:srgbClr val="002060"/>
                </a:solidFill>
              </a:rPr>
              <a:t> развитие устойчивого интереса к познавательной деятельности;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2. выявление </a:t>
            </a:r>
            <a:r>
              <a:rPr lang="ru-RU" sz="1800" dirty="0">
                <a:solidFill>
                  <a:srgbClr val="002060"/>
                </a:solidFill>
              </a:rPr>
              <a:t>и развитие способностей, склонностей и интересов учащихся; </a:t>
            </a:r>
            <a:r>
              <a:rPr lang="ru-RU" sz="1800" dirty="0" smtClean="0">
                <a:solidFill>
                  <a:srgbClr val="002060"/>
                </a:solidFill>
              </a:rPr>
              <a:t>3. формирование </a:t>
            </a:r>
            <a:r>
              <a:rPr lang="ru-RU" sz="1800" dirty="0">
                <a:solidFill>
                  <a:srgbClr val="002060"/>
                </a:solidFill>
              </a:rPr>
              <a:t>у учащихся представлений о мире, обществе и человеке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4</a:t>
            </a:r>
            <a:r>
              <a:rPr lang="ru-RU" sz="1800" dirty="0" smtClean="0">
                <a:solidFill>
                  <a:srgbClr val="002060"/>
                </a:solidFill>
              </a:rPr>
              <a:t>. освоение </a:t>
            </a:r>
            <a:r>
              <a:rPr lang="ru-RU" sz="1800" dirty="0">
                <a:solidFill>
                  <a:srgbClr val="002060"/>
                </a:solidFill>
              </a:rPr>
              <a:t>учащимися основ культуры речи, норм ответственного и безопасного поведения, основ личной гигиены и здорового образа жизни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5</a:t>
            </a:r>
            <a:r>
              <a:rPr lang="ru-RU" sz="1800" dirty="0" smtClean="0">
                <a:solidFill>
                  <a:srgbClr val="002060"/>
                </a:solidFill>
              </a:rPr>
              <a:t>.  </a:t>
            </a:r>
            <a:r>
              <a:rPr lang="ru-RU" sz="1800" dirty="0">
                <a:solidFill>
                  <a:srgbClr val="002060"/>
                </a:solidFill>
              </a:rPr>
              <a:t>овладение учащимися основными навыками учебной деятельности, </a:t>
            </a:r>
            <a:r>
              <a:rPr lang="ru-RU" sz="1800" dirty="0" err="1">
                <a:solidFill>
                  <a:srgbClr val="002060"/>
                </a:solidFill>
              </a:rPr>
              <a:t>саморегуляции</a:t>
            </a:r>
            <a:r>
              <a:rPr lang="ru-RU" sz="1800" dirty="0">
                <a:solidFill>
                  <a:srgbClr val="002060"/>
                </a:solidFill>
              </a:rPr>
              <a:t> и общения, элементами теоретического мышления на основе использования личного и социального, накопления нового опыта познавательной деятельности;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6</a:t>
            </a:r>
            <a:r>
              <a:rPr lang="ru-RU" sz="1800" b="1" dirty="0" smtClean="0">
                <a:solidFill>
                  <a:srgbClr val="002060"/>
                </a:solidFill>
              </a:rPr>
              <a:t>. овладение </a:t>
            </a:r>
            <a:r>
              <a:rPr lang="ru-RU" sz="1800" b="1" dirty="0">
                <a:solidFill>
                  <a:srgbClr val="002060"/>
                </a:solidFill>
              </a:rPr>
              <a:t>учащимися чтением, письмом, счетом, освоение при изучении учебных предметов разнообразных способов деятельности, применимых как в рамках образовательного процесса, так и в реальных жизненных ситуациях.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65398"/>
            <a:ext cx="10002600" cy="1653043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2060"/>
                </a:solidFill>
              </a:rPr>
              <a:t>Ожидаемые результаты начального </a:t>
            </a:r>
            <a:r>
              <a:rPr lang="ru-RU" sz="3200" dirty="0" smtClean="0">
                <a:solidFill>
                  <a:srgbClr val="002060"/>
                </a:solidFill>
              </a:rPr>
              <a:t>	образования </a:t>
            </a:r>
            <a:r>
              <a:rPr lang="ru-RU" sz="3200" dirty="0">
                <a:solidFill>
                  <a:srgbClr val="002060"/>
                </a:solidFill>
              </a:rPr>
              <a:t>воплощает учащийся: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46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18441"/>
            <a:ext cx="87183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1. любящий </a:t>
            </a:r>
            <a:r>
              <a:rPr lang="ru-RU" sz="2000" dirty="0">
                <a:solidFill>
                  <a:srgbClr val="002060"/>
                </a:solidFill>
              </a:rPr>
              <a:t>свою малую родину;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2. уважающий </a:t>
            </a:r>
            <a:r>
              <a:rPr lang="ru-RU" sz="2000" dirty="0">
                <a:solidFill>
                  <a:srgbClr val="002060"/>
                </a:solidFill>
              </a:rPr>
              <a:t>историю и культуру Беларуси;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3. поддерживающий </a:t>
            </a:r>
            <a:r>
              <a:rPr lang="ru-RU" sz="2000" dirty="0">
                <a:solidFill>
                  <a:srgbClr val="002060"/>
                </a:solidFill>
              </a:rPr>
              <a:t>семейные традиции;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4. ориентирующийся </a:t>
            </a:r>
            <a:r>
              <a:rPr lang="ru-RU" sz="2000" dirty="0">
                <a:solidFill>
                  <a:srgbClr val="002060"/>
                </a:solidFill>
              </a:rPr>
              <a:t>в своем поведении на этические и нравственные </a:t>
            </a:r>
            <a:r>
              <a:rPr lang="ru-RU" sz="2000" dirty="0" smtClean="0">
                <a:solidFill>
                  <a:srgbClr val="002060"/>
                </a:solidFill>
              </a:rPr>
              <a:t>	нормы</a:t>
            </a:r>
            <a:r>
              <a:rPr lang="ru-RU" sz="2000" dirty="0">
                <a:solidFill>
                  <a:srgbClr val="002060"/>
                </a:solidFill>
              </a:rPr>
              <a:t>, определяющие отношения с обществом и окружающими людьми;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5. осознающий </a:t>
            </a:r>
            <a:r>
              <a:rPr lang="ru-RU" sz="2000" dirty="0">
                <a:solidFill>
                  <a:srgbClr val="002060"/>
                </a:solidFill>
              </a:rPr>
              <a:t>ответственность за свои поступки;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6. мотивированный </a:t>
            </a:r>
            <a:r>
              <a:rPr lang="ru-RU" sz="2000" dirty="0">
                <a:solidFill>
                  <a:srgbClr val="002060"/>
                </a:solidFill>
              </a:rPr>
              <a:t>на учебно-познавательную деятельность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	7. владеющий </a:t>
            </a:r>
            <a:r>
              <a:rPr lang="ru-RU" sz="2000" dirty="0">
                <a:solidFill>
                  <a:srgbClr val="002060"/>
                </a:solidFill>
              </a:rPr>
              <a:t>начальными навыками социальной адаптации, здорового </a:t>
            </a:r>
            <a:r>
              <a:rPr lang="ru-RU" sz="2000" dirty="0" smtClean="0">
                <a:solidFill>
                  <a:srgbClr val="002060"/>
                </a:solidFill>
              </a:rPr>
              <a:t>	образа </a:t>
            </a:r>
            <a:r>
              <a:rPr lang="ru-RU" sz="2000" dirty="0">
                <a:solidFill>
                  <a:srgbClr val="002060"/>
                </a:solidFill>
              </a:rPr>
              <a:t>жизни, безопасного поведения, жизненно важными двигательными </a:t>
            </a:r>
            <a:r>
              <a:rPr lang="ru-RU" sz="2000" dirty="0" smtClean="0">
                <a:solidFill>
                  <a:srgbClr val="002060"/>
                </a:solidFill>
              </a:rPr>
              <a:t>	навыками;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8. владеющий </a:t>
            </a:r>
            <a:r>
              <a:rPr lang="ru-RU" sz="2000" dirty="0">
                <a:solidFill>
                  <a:srgbClr val="002060"/>
                </a:solidFill>
              </a:rPr>
              <a:t>основами умения учиться;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9. готовый </a:t>
            </a:r>
            <a:r>
              <a:rPr lang="ru-RU" sz="2000" dirty="0">
                <a:solidFill>
                  <a:srgbClr val="002060"/>
                </a:solidFill>
              </a:rPr>
              <a:t>и способный к сотрудничеству;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10. умеющий </a:t>
            </a:r>
            <a:r>
              <a:rPr lang="ru-RU" sz="2000" dirty="0">
                <a:solidFill>
                  <a:srgbClr val="002060"/>
                </a:solidFill>
              </a:rPr>
              <a:t>пользоваться различными источниками информации при </a:t>
            </a:r>
            <a:r>
              <a:rPr lang="ru-RU" sz="2000" dirty="0" smtClean="0">
                <a:solidFill>
                  <a:srgbClr val="002060"/>
                </a:solidFill>
              </a:rPr>
              <a:t>	организации </a:t>
            </a:r>
            <a:r>
              <a:rPr lang="ru-RU" sz="2000" dirty="0">
                <a:solidFill>
                  <a:srgbClr val="002060"/>
                </a:solidFill>
              </a:rPr>
              <a:t>самостоятельной учебной деятельности;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	11. проявляющий </a:t>
            </a:r>
            <a:r>
              <a:rPr lang="ru-RU" sz="2000" dirty="0">
                <a:solidFill>
                  <a:srgbClr val="002060"/>
                </a:solidFill>
              </a:rPr>
              <a:t>инициативность в учебной деятельности, познавательную </a:t>
            </a:r>
            <a:r>
              <a:rPr lang="ru-RU" sz="2000" dirty="0" smtClean="0">
                <a:solidFill>
                  <a:srgbClr val="002060"/>
                </a:solidFill>
              </a:rPr>
              <a:t>	активность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0532" y="126124"/>
            <a:ext cx="10002600" cy="940796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Общие требования к образовательному процессу при реализации образовательной программы начального образования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47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99545" y="1066920"/>
            <a:ext cx="84187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1. обеспечение </a:t>
            </a:r>
            <a:r>
              <a:rPr lang="ru-RU" sz="1600" dirty="0">
                <a:solidFill>
                  <a:srgbClr val="002060"/>
                </a:solidFill>
              </a:rPr>
              <a:t>качества образования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2. обеспечение </a:t>
            </a:r>
            <a:r>
              <a:rPr lang="ru-RU" sz="1600" dirty="0">
                <a:solidFill>
                  <a:srgbClr val="002060"/>
                </a:solidFill>
              </a:rPr>
              <a:t>преемственности и непрерывности образовательной программы дошкольного образования и образовательной программы начального образования;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 4. последовательность </a:t>
            </a:r>
            <a:r>
              <a:rPr lang="ru-RU" sz="1600" dirty="0">
                <a:solidFill>
                  <a:srgbClr val="002060"/>
                </a:solidFill>
              </a:rPr>
              <a:t>реализации содержания образовательной программы начального образования и образовательной программы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базового образования с учетом возрастных и индивидуальных особенностей учащихся, состояния их здоровья;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5. обеспечение </a:t>
            </a:r>
            <a:r>
              <a:rPr lang="ru-RU" sz="1600" dirty="0">
                <a:solidFill>
                  <a:srgbClr val="002060"/>
                </a:solidFill>
              </a:rPr>
              <a:t>равенства белорусского и русского языков;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6. реализация </a:t>
            </a:r>
            <a:r>
              <a:rPr lang="ru-RU" sz="1600" dirty="0" err="1">
                <a:solidFill>
                  <a:srgbClr val="002060"/>
                </a:solidFill>
              </a:rPr>
              <a:t>компетентностного</a:t>
            </a:r>
            <a:r>
              <a:rPr lang="ru-RU" sz="1600" dirty="0">
                <a:solidFill>
                  <a:srgbClr val="002060"/>
                </a:solidFill>
              </a:rPr>
              <a:t> подхода;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7. соблюдение </a:t>
            </a:r>
            <a:r>
              <a:rPr lang="ru-RU" sz="1600" dirty="0">
                <a:solidFill>
                  <a:srgbClr val="002060"/>
                </a:solidFill>
              </a:rPr>
              <a:t>принципов системности и единства педагогических требований;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8. соответствие </a:t>
            </a:r>
            <a:r>
              <a:rPr lang="ru-RU" sz="1600" dirty="0">
                <a:solidFill>
                  <a:srgbClr val="002060"/>
                </a:solidFill>
              </a:rPr>
              <a:t>форм и методов обучения и воспитания целям начального образования;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9. соблюдение </a:t>
            </a:r>
            <a:r>
              <a:rPr lang="ru-RU" sz="1600" dirty="0">
                <a:solidFill>
                  <a:srgbClr val="002060"/>
                </a:solidFill>
              </a:rPr>
              <a:t>установленных законодательством в сфере общего среднего образования продолжительности учебного года и каникул, сроков и форм аттестации;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требований </a:t>
            </a:r>
            <a:r>
              <a:rPr lang="ru-RU" sz="1600" dirty="0">
                <a:solidFill>
                  <a:srgbClr val="002060"/>
                </a:solidFill>
              </a:rPr>
              <a:t>к максимальному объему учебной нагрузки учащихся, результатам освоения содержания образовательной программы начального образования, а также норм оценки результатов учебной деятельности по учебным предметам;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10. охрана </a:t>
            </a:r>
            <a:r>
              <a:rPr lang="ru-RU" sz="1600" dirty="0">
                <a:solidFill>
                  <a:srgbClr val="002060"/>
                </a:solidFill>
              </a:rPr>
              <a:t>здоровья учащихся, соблюдение специфических </a:t>
            </a:r>
            <a:r>
              <a:rPr lang="ru-RU" sz="1600" dirty="0" err="1">
                <a:solidFill>
                  <a:srgbClr val="002060"/>
                </a:solidFill>
              </a:rPr>
              <a:t>санитарноэпидемиологических</a:t>
            </a:r>
            <a:r>
              <a:rPr lang="ru-RU" sz="1600" dirty="0">
                <a:solidFill>
                  <a:srgbClr val="002060"/>
                </a:solidFill>
              </a:rPr>
              <a:t> требований и гигиенических нормативов;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11. создание </a:t>
            </a:r>
            <a:r>
              <a:rPr lang="ru-RU" sz="1600" dirty="0">
                <a:solidFill>
                  <a:srgbClr val="002060"/>
                </a:solidFill>
              </a:rPr>
              <a:t>условий для активизации самостоятельной учебной деятельности учащихся, удовлетворения их индивидуальных образовательных запросов, развития творческих способностей, включение учащихся в различные виды социально значимой деятельности;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12. создание </a:t>
            </a:r>
            <a:r>
              <a:rPr lang="ru-RU" sz="1600" dirty="0">
                <a:solidFill>
                  <a:srgbClr val="002060"/>
                </a:solidFill>
              </a:rPr>
              <a:t>безопасных условий организации образовательного процесса.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256102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2060"/>
                </a:solidFill>
              </a:rPr>
              <a:t>Особенности организации образовательного процесса при реализации образовательной программы начального образования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48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536028" y="2711669"/>
            <a:ext cx="81823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	</a:t>
            </a:r>
            <a:r>
              <a:rPr lang="ru-RU" sz="1600" dirty="0" smtClean="0">
                <a:solidFill>
                  <a:srgbClr val="002060"/>
                </a:solidFill>
              </a:rPr>
              <a:t>Обучение </a:t>
            </a:r>
            <a:r>
              <a:rPr lang="ru-RU" sz="1600" dirty="0">
                <a:solidFill>
                  <a:srgbClr val="002060"/>
                </a:solidFill>
              </a:rPr>
              <a:t>и воспитание на I ступени общего среднего образования является качественно новым этапом для формирования и развитии успешной личности и направлено на формирование общей культуры, духовно-нравственное, социальное, личностное и интеллектуальное развитие учащегося, создание основы для самостоятельной учебной деятельности, успешной социальной адаптации, развития творческих способностей, установки на самосовершенствование, сохранение и укрепление здоровья учащегося. </a:t>
            </a: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	Приоритетом </a:t>
            </a:r>
            <a:r>
              <a:rPr lang="ru-RU" sz="1600" dirty="0">
                <a:solidFill>
                  <a:srgbClr val="002060"/>
                </a:solidFill>
              </a:rPr>
              <a:t>начального образования является формирование </a:t>
            </a:r>
            <a:r>
              <a:rPr lang="ru-RU" sz="1600" dirty="0" err="1">
                <a:solidFill>
                  <a:srgbClr val="002060"/>
                </a:solidFill>
              </a:rPr>
              <a:t>общеучебных</a:t>
            </a:r>
            <a:r>
              <a:rPr lang="ru-RU" sz="1600" dirty="0">
                <a:solidFill>
                  <a:srgbClr val="002060"/>
                </a:solidFill>
              </a:rPr>
              <a:t> умений и навыков, уровень освоения которых в значительной мере предопределяет успешность последующего образования учащегося, развитие его личностных качеств и сохранения индивидуальности.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	С </a:t>
            </a:r>
            <a:r>
              <a:rPr lang="ru-RU" sz="1600" dirty="0">
                <a:solidFill>
                  <a:srgbClr val="002060"/>
                </a:solidFill>
              </a:rPr>
              <a:t>целью формирования системы первоначальных представлений о природе, обществе, человеке содержание учебных предметов, определенных настоящим Стандартом для обязательного изучения при освоении содержания образовательной программы начального образования, должно носить интегративный характер.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0"/>
            <a:ext cx="10002600" cy="1876097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Личностные результаты освоения содержания </a:t>
            </a:r>
            <a:r>
              <a:rPr lang="ru-RU" sz="2400" dirty="0" smtClean="0">
                <a:solidFill>
                  <a:srgbClr val="002060"/>
                </a:solidFill>
              </a:rPr>
              <a:t>	образовательной </a:t>
            </a:r>
            <a:r>
              <a:rPr lang="ru-RU" sz="2400" dirty="0">
                <a:solidFill>
                  <a:srgbClr val="002060"/>
                </a:solidFill>
              </a:rPr>
              <a:t>программы начального образования </a:t>
            </a:r>
            <a:r>
              <a:rPr lang="ru-RU" sz="2400" dirty="0" smtClean="0">
                <a:solidFill>
                  <a:srgbClr val="002060"/>
                </a:solidFill>
              </a:rPr>
              <a:t>	отражают </a:t>
            </a:r>
            <a:r>
              <a:rPr lang="ru-RU" sz="2400" dirty="0">
                <a:solidFill>
                  <a:srgbClr val="002060"/>
                </a:solidFill>
              </a:rPr>
              <a:t>особенности развития личности учащегося и </a:t>
            </a:r>
            <a:r>
              <a:rPr lang="ru-RU" sz="2400" dirty="0" smtClean="0">
                <a:solidFill>
                  <a:srgbClr val="002060"/>
                </a:solidFill>
              </a:rPr>
              <a:t>	выражаются </a:t>
            </a:r>
            <a:r>
              <a:rPr lang="ru-RU" sz="2400" dirty="0">
                <a:solidFill>
                  <a:srgbClr val="002060"/>
                </a:solidFill>
              </a:rPr>
              <a:t>в том, что учащийся: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49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94139" y="1876097"/>
            <a:ext cx="83241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1. имеет </a:t>
            </a:r>
            <a:r>
              <a:rPr lang="ru-RU" sz="1600" dirty="0">
                <a:solidFill>
                  <a:srgbClr val="002060"/>
                </a:solidFill>
              </a:rPr>
              <a:t>представления о нравственных понятиях (добро, сострадание, терпение, уважение, дружба, честность);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2. проявляет </a:t>
            </a:r>
            <a:r>
              <a:rPr lang="ru-RU" sz="1600" dirty="0">
                <a:solidFill>
                  <a:srgbClr val="002060"/>
                </a:solidFill>
              </a:rPr>
              <a:t>гуманное отношение к окружающему миру; осознает свою принадлежность к белорусскому народу и проявляет уважение к государственным символам Республики Беларусь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3. имеет </a:t>
            </a:r>
            <a:r>
              <a:rPr lang="ru-RU" sz="1600" dirty="0">
                <a:solidFill>
                  <a:srgbClr val="002060"/>
                </a:solidFill>
              </a:rPr>
              <a:t>ценностные представления о семье, проявляет уважительное отношение к членам семьи;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4. понимает </a:t>
            </a:r>
            <a:r>
              <a:rPr lang="ru-RU" sz="1600" dirty="0">
                <a:solidFill>
                  <a:srgbClr val="002060"/>
                </a:solidFill>
              </a:rPr>
              <a:t>личную ответственность за свои поступки; имеет начальные представления о правах ребенка;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5. проявляет </a:t>
            </a:r>
            <a:r>
              <a:rPr lang="ru-RU" sz="1600" dirty="0">
                <a:solidFill>
                  <a:srgbClr val="002060"/>
                </a:solidFill>
              </a:rPr>
              <a:t>толерантность в межличностных взаимоотношениях; проявляет интерес к миру науки, культуры и искусства;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6. принимает </a:t>
            </a:r>
            <a:r>
              <a:rPr lang="ru-RU" sz="1600" dirty="0">
                <a:solidFill>
                  <a:srgbClr val="002060"/>
                </a:solidFill>
              </a:rPr>
              <a:t>установки на самостоятельность; осознает социальную роль учащегося;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7. понимает </a:t>
            </a:r>
            <a:r>
              <a:rPr lang="ru-RU" sz="1600" dirty="0">
                <a:solidFill>
                  <a:srgbClr val="002060"/>
                </a:solidFill>
              </a:rPr>
              <a:t>значение труда в жизни человека;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8. стремится </a:t>
            </a:r>
            <a:r>
              <a:rPr lang="ru-RU" sz="1600" dirty="0">
                <a:solidFill>
                  <a:srgbClr val="002060"/>
                </a:solidFill>
              </a:rPr>
              <a:t>к успешной учебной деятельности и проявляет к ней положительное отношение; бережно относится к окружающей среде;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9. понимает </a:t>
            </a:r>
            <a:r>
              <a:rPr lang="ru-RU" sz="1600" dirty="0">
                <a:solidFill>
                  <a:srgbClr val="002060"/>
                </a:solidFill>
              </a:rPr>
              <a:t>важность безопасного и здорового образа жизни;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10. соблюдает </a:t>
            </a:r>
            <a:r>
              <a:rPr lang="ru-RU" sz="1600" dirty="0">
                <a:solidFill>
                  <a:srgbClr val="002060"/>
                </a:solidFill>
              </a:rPr>
              <a:t>режим дня и проявляет желание заниматься физической культурой, посильным физическим трудом;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11. осознает </a:t>
            </a:r>
            <a:r>
              <a:rPr lang="ru-RU" sz="1600" dirty="0">
                <a:solidFill>
                  <a:srgbClr val="002060"/>
                </a:solidFill>
              </a:rPr>
              <a:t>необходимость рациональной организации свободного времени. 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89287" y="-101600"/>
            <a:ext cx="10002600" cy="147330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20000"/>
              </a:lnSpc>
            </a:pPr>
            <a:r>
              <a:rPr lang="ru-RU" sz="2800" b="1" dirty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И</a:t>
            </a:r>
            <a:r>
              <a:rPr lang="ru-RU" sz="2800" b="1" dirty="0">
                <a:solidFill>
                  <a:srgbClr val="002060"/>
                </a:solidFill>
              </a:rPr>
              <a:t>ндивидуальный учебный план</a:t>
            </a:r>
            <a:endParaRPr lang="ru-RU" sz="2800" b="1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+mj-lt"/>
              <a:ea typeface="Playfair Display"/>
              <a:cs typeface="Playfair Display"/>
              <a:sym typeface="Playfair Display"/>
            </a:endParaRPr>
          </a:p>
          <a:p>
            <a:r>
              <a:rPr lang="ru-RU" sz="2400" dirty="0">
                <a:solidFill>
                  <a:srgbClr val="002060"/>
                </a:solidFill>
                <a:latin typeface="+mj-lt"/>
              </a:rPr>
              <a:t>у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станавливает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особенности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получения дошкольного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образования воспитанниками с учетом их возможностей,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способностей и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потребностей, а также воспитанниками, </a:t>
            </a:r>
            <a:r>
              <a:rPr lang="ru-RU" sz="2400" i="1" dirty="0">
                <a:solidFill>
                  <a:srgbClr val="C00000"/>
                </a:solidFill>
                <a:latin typeface="+mj-lt"/>
              </a:rPr>
              <a:t>время пребывания которых в </a:t>
            </a: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учреждении образования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(иной организации, у индивидуального предпринимателя,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которым в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соответствии с законодательством предоставлено право осуществлять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образовательную деятельность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), реализующем образовательную программу дошкольного образования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,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400" i="1" dirty="0">
                <a:solidFill>
                  <a:srgbClr val="C00000"/>
                </a:solidFill>
                <a:latin typeface="+mj-lt"/>
              </a:rPr>
              <a:t>уменьшено по желанию их законных </a:t>
            </a: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представителей</a:t>
            </a:r>
            <a:r>
              <a:rPr lang="ru-RU" sz="2000" i="1" dirty="0" smtClean="0">
                <a:solidFill>
                  <a:srgbClr val="C00000"/>
                </a:solidFill>
                <a:latin typeface="+mj-lt"/>
              </a:rPr>
              <a:t>.</a:t>
            </a:r>
            <a:endParaRPr lang="ru-RU" sz="2000" i="1" dirty="0">
              <a:solidFill>
                <a:srgbClr val="C00000"/>
              </a:solidFill>
              <a:latin typeface="+mj-lt"/>
            </a:endParaRP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r>
              <a:rPr lang="ru-RU" sz="2000" b="1" u="sng" dirty="0">
                <a:solidFill>
                  <a:srgbClr val="002060"/>
                </a:solidFill>
                <a:latin typeface="+mj-lt"/>
              </a:rPr>
              <a:t>Индивидуальные учебные планы разрабатываются учреждениями </a:t>
            </a:r>
            <a:r>
              <a:rPr lang="ru-RU" sz="2000" b="1" u="sng" dirty="0" smtClean="0">
                <a:solidFill>
                  <a:srgbClr val="002060"/>
                </a:solidFill>
                <a:latin typeface="+mj-lt"/>
              </a:rPr>
              <a:t>образования на основе типового </a:t>
            </a:r>
            <a:r>
              <a:rPr lang="ru-RU" sz="2000" b="1" u="sng" dirty="0">
                <a:solidFill>
                  <a:srgbClr val="002060"/>
                </a:solidFill>
                <a:latin typeface="+mj-lt"/>
              </a:rPr>
              <a:t>учебного плана дошкольного образования и утверждаются </a:t>
            </a:r>
            <a:r>
              <a:rPr lang="ru-RU" sz="2000" b="1" u="sng" dirty="0" smtClean="0">
                <a:solidFill>
                  <a:srgbClr val="002060"/>
                </a:solidFill>
                <a:latin typeface="+mj-lt"/>
              </a:rPr>
              <a:t>руководителями учреждений образования. </a:t>
            </a:r>
            <a:endParaRPr lang="ru-RU" sz="2000" b="1" u="sng" dirty="0">
              <a:solidFill>
                <a:srgbClr val="002060"/>
              </a:solidFill>
              <a:latin typeface="+mj-lt"/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366239" y="189186"/>
            <a:ext cx="10002600" cy="1838144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002060"/>
                </a:solidFill>
              </a:rPr>
              <a:t>Метапредметные</a:t>
            </a:r>
            <a:r>
              <a:rPr lang="ru-RU" sz="2000" dirty="0">
                <a:solidFill>
                  <a:srgbClr val="002060"/>
                </a:solidFill>
              </a:rPr>
              <a:t> результаты освоения содержания образовательной </a:t>
            </a:r>
            <a:r>
              <a:rPr lang="ru-RU" sz="2000" dirty="0" smtClean="0">
                <a:solidFill>
                  <a:srgbClr val="002060"/>
                </a:solidFill>
              </a:rPr>
              <a:t>	программы </a:t>
            </a:r>
            <a:r>
              <a:rPr lang="ru-RU" sz="2000" dirty="0">
                <a:solidFill>
                  <a:srgbClr val="002060"/>
                </a:solidFill>
              </a:rPr>
              <a:t>начального образования отражают готовность учащегося к </a:t>
            </a:r>
            <a:r>
              <a:rPr lang="ru-RU" sz="2000" dirty="0" smtClean="0">
                <a:solidFill>
                  <a:srgbClr val="002060"/>
                </a:solidFill>
              </a:rPr>
              <a:t>	познавательной </a:t>
            </a:r>
            <a:r>
              <a:rPr lang="ru-RU" sz="2000" dirty="0">
                <a:solidFill>
                  <a:srgbClr val="002060"/>
                </a:solidFill>
              </a:rPr>
              <a:t>деятельности, освоение универсальных учебных </a:t>
            </a:r>
            <a:r>
              <a:rPr lang="ru-RU" sz="2000" dirty="0" smtClean="0">
                <a:solidFill>
                  <a:srgbClr val="002060"/>
                </a:solidFill>
              </a:rPr>
              <a:t>	действий </a:t>
            </a:r>
            <a:r>
              <a:rPr lang="ru-RU" sz="2000" dirty="0">
                <a:solidFill>
                  <a:srgbClr val="002060"/>
                </a:solidFill>
              </a:rPr>
              <a:t>и </a:t>
            </a:r>
            <a:r>
              <a:rPr lang="ru-RU" sz="2000" dirty="0" err="1">
                <a:solidFill>
                  <a:srgbClr val="002060"/>
                </a:solidFill>
              </a:rPr>
              <a:t>межпредметных</a:t>
            </a:r>
            <a:r>
              <a:rPr lang="ru-RU" sz="2000" dirty="0">
                <a:solidFill>
                  <a:srgbClr val="002060"/>
                </a:solidFill>
              </a:rPr>
              <a:t> понятий и </a:t>
            </a:r>
            <a:r>
              <a:rPr lang="ru-RU" sz="2000" dirty="0" smtClean="0">
                <a:solidFill>
                  <a:srgbClr val="002060"/>
                </a:solidFill>
              </a:rPr>
              <a:t>выражаются </a:t>
            </a:r>
            <a:r>
              <a:rPr lang="ru-RU" sz="2000" dirty="0">
                <a:solidFill>
                  <a:srgbClr val="002060"/>
                </a:solidFill>
              </a:rPr>
              <a:t>в том</a:t>
            </a:r>
            <a:r>
              <a:rPr lang="ru-RU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/>
              <a:t> </a:t>
            </a:r>
            <a:r>
              <a:rPr lang="ru-RU" sz="2000" dirty="0">
                <a:solidFill>
                  <a:srgbClr val="002060"/>
                </a:solidFill>
              </a:rPr>
              <a:t>что учащийся: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50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04953" y="2027331"/>
            <a:ext cx="85133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1. владеет </a:t>
            </a:r>
            <a:r>
              <a:rPr lang="ru-RU" sz="1800" dirty="0">
                <a:solidFill>
                  <a:srgbClr val="002060"/>
                </a:solidFill>
              </a:rPr>
              <a:t>базовыми </a:t>
            </a:r>
            <a:r>
              <a:rPr lang="ru-RU" sz="1800" dirty="0" err="1">
                <a:solidFill>
                  <a:srgbClr val="002060"/>
                </a:solidFill>
              </a:rPr>
              <a:t>общеучебными</a:t>
            </a:r>
            <a:r>
              <a:rPr lang="ru-RU" sz="1800" dirty="0">
                <a:solidFill>
                  <a:srgbClr val="002060"/>
                </a:solidFill>
              </a:rPr>
              <a:t> умениями и навыками;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2. осуществляет </a:t>
            </a:r>
            <a:r>
              <a:rPr lang="ru-RU" sz="1800" dirty="0">
                <a:solidFill>
                  <a:srgbClr val="002060"/>
                </a:solidFill>
              </a:rPr>
              <a:t>мыслительную деятельность на соответствующем возрастным особенностям уровне (анализ, синтез, сравнение, классификация, установление причинно-следственных связей, выявление закономерностей);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3. умеет </a:t>
            </a:r>
            <a:r>
              <a:rPr lang="ru-RU" sz="1800" dirty="0">
                <a:solidFill>
                  <a:srgbClr val="002060"/>
                </a:solidFill>
              </a:rPr>
              <a:t>применять полученные знания для объяснения явлений окружающего мира; проявляет познавательную активность, осуществляет поиск решения учебной задачи и интерпретирует полученные результаты;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4. понимает </a:t>
            </a:r>
            <a:r>
              <a:rPr lang="ru-RU" sz="1800" dirty="0">
                <a:solidFill>
                  <a:srgbClr val="002060"/>
                </a:solidFill>
              </a:rPr>
              <a:t>основы научной картины мира;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5. умеет </a:t>
            </a:r>
            <a:r>
              <a:rPr lang="ru-RU" sz="1800" dirty="0">
                <a:solidFill>
                  <a:srgbClr val="002060"/>
                </a:solidFill>
              </a:rPr>
              <a:t>слушать, понимать собеседника, вести диалог, участвовать в совместной деятельности; соблюдает речевой этикет;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6. прислушивается </a:t>
            </a:r>
            <a:r>
              <a:rPr lang="ru-RU" sz="1800" dirty="0">
                <a:solidFill>
                  <a:srgbClr val="002060"/>
                </a:solidFill>
              </a:rPr>
              <a:t>к чужому мнению, высказывает свое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7.  </a:t>
            </a:r>
            <a:r>
              <a:rPr lang="ru-RU" sz="1800" dirty="0">
                <a:solidFill>
                  <a:srgbClr val="002060"/>
                </a:solidFill>
              </a:rPr>
              <a:t>умеет формировать собственные суждения;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8. понимает </a:t>
            </a:r>
            <a:r>
              <a:rPr lang="ru-RU" sz="1800" dirty="0">
                <a:solidFill>
                  <a:srgbClr val="002060"/>
                </a:solidFill>
              </a:rPr>
              <a:t>точку зрения собеседника, согласовывает свои действия с учетом позиции другого;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9. владеет </a:t>
            </a:r>
            <a:r>
              <a:rPr lang="ru-RU" sz="1800" dirty="0">
                <a:solidFill>
                  <a:srgbClr val="002060"/>
                </a:solidFill>
              </a:rPr>
              <a:t>умениями и навыками общения в устной и письменной форме; 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10. владеет </a:t>
            </a:r>
            <a:r>
              <a:rPr lang="ru-RU" sz="1800" dirty="0">
                <a:solidFill>
                  <a:srgbClr val="002060"/>
                </a:solidFill>
              </a:rPr>
              <a:t>навыками осознанного чтения, пересказывает прочитанное; </a:t>
            </a:r>
            <a:endParaRPr lang="ru-RU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87411" y="38539"/>
            <a:ext cx="10002600" cy="2238703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dirty="0"/>
              <a:t> </a:t>
            </a:r>
            <a:r>
              <a:rPr lang="ru-RU" sz="2800" dirty="0">
                <a:solidFill>
                  <a:srgbClr val="002060"/>
                </a:solidFill>
              </a:rPr>
              <a:t>Личностные результаты освоения </a:t>
            </a:r>
            <a:r>
              <a:rPr lang="ru-RU" sz="2800" dirty="0" smtClean="0">
                <a:solidFill>
                  <a:srgbClr val="002060"/>
                </a:solidFill>
              </a:rPr>
              <a:t>	содержания 	образовательной </a:t>
            </a:r>
            <a:r>
              <a:rPr lang="ru-RU" sz="2800" dirty="0">
                <a:solidFill>
                  <a:srgbClr val="002060"/>
                </a:solidFill>
              </a:rPr>
              <a:t>программы </a:t>
            </a:r>
            <a:r>
              <a:rPr lang="ru-RU" sz="2800" dirty="0" smtClean="0">
                <a:solidFill>
                  <a:srgbClr val="002060"/>
                </a:solidFill>
              </a:rPr>
              <a:t>	начального 	образования </a:t>
            </a:r>
            <a:r>
              <a:rPr lang="ru-RU" sz="2800" dirty="0">
                <a:solidFill>
                  <a:srgbClr val="002060"/>
                </a:solidFill>
              </a:rPr>
              <a:t>отражают </a:t>
            </a:r>
            <a:r>
              <a:rPr lang="ru-RU" sz="2800" dirty="0" smtClean="0">
                <a:solidFill>
                  <a:srgbClr val="002060"/>
                </a:solidFill>
              </a:rPr>
              <a:t>	особенности </a:t>
            </a:r>
            <a:r>
              <a:rPr lang="ru-RU" sz="2800" dirty="0">
                <a:solidFill>
                  <a:srgbClr val="002060"/>
                </a:solidFill>
              </a:rPr>
              <a:t>развития </a:t>
            </a:r>
            <a:r>
              <a:rPr lang="ru-RU" sz="2800" dirty="0" smtClean="0">
                <a:solidFill>
                  <a:srgbClr val="002060"/>
                </a:solidFill>
              </a:rPr>
              <a:t>	личности </a:t>
            </a:r>
            <a:r>
              <a:rPr lang="ru-RU" sz="2800" dirty="0">
                <a:solidFill>
                  <a:srgbClr val="002060"/>
                </a:solidFill>
              </a:rPr>
              <a:t>учащегося и </a:t>
            </a:r>
            <a:r>
              <a:rPr lang="ru-RU" sz="2800" dirty="0" smtClean="0">
                <a:solidFill>
                  <a:srgbClr val="002060"/>
                </a:solidFill>
              </a:rPr>
              <a:t>	выражаются </a:t>
            </a:r>
            <a:r>
              <a:rPr lang="ru-RU" sz="2800" dirty="0">
                <a:solidFill>
                  <a:srgbClr val="002060"/>
                </a:solidFill>
              </a:rPr>
              <a:t>в том, что </a:t>
            </a:r>
            <a:r>
              <a:rPr lang="ru-RU" sz="2800" dirty="0" smtClean="0">
                <a:solidFill>
                  <a:srgbClr val="002060"/>
                </a:solidFill>
              </a:rPr>
              <a:t>	учащийся</a:t>
            </a:r>
            <a:r>
              <a:rPr lang="ru-RU" sz="2800" dirty="0">
                <a:solidFill>
                  <a:srgbClr val="002060"/>
                </a:solidFill>
              </a:rPr>
              <a:t>: </a:t>
            </a:r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dirty="0" smtClean="0"/>
              <a:t> 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1021"/>
            <a:ext cx="9175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51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89187" y="2277242"/>
            <a:ext cx="85291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11. в сотрудничестве с учителем и самостоятельно использует справочную литературу, электронные средства обучения, инструменты и приборы для решения учебных и познавательных задач;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12. понимает и сопоставляет информацию, представленную в виде текста, рисунка, схемы, таблицы; принимает учебную задачу как цель, следует ей в учебной деятельности;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13. планирует свои действия, определяет их алгоритм и следует ему;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14. осуществляет оценку своей деятельности, задумывается над причинами личной успешности или </a:t>
            </a:r>
            <a:r>
              <a:rPr lang="ru-RU" sz="1800" dirty="0" err="1" smtClean="0">
                <a:solidFill>
                  <a:srgbClr val="002060"/>
                </a:solidFill>
              </a:rPr>
              <a:t>неуспешности</a:t>
            </a:r>
            <a:r>
              <a:rPr lang="ru-RU" sz="1800" dirty="0" smtClean="0">
                <a:solidFill>
                  <a:srgbClr val="002060"/>
                </a:solidFill>
              </a:rPr>
              <a:t> в учебной деятельности, обнаруживает свои ошибки и исправляет их, корректирует работу по ходу ее выполнения;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15. проявляет волевое усилие к преодолению препятствий;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16. умеет регулировать свои эмоциональные состояния;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17. умеет определять наиболее рациональные способы решения проблемной задачи;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18. проявляет интерес к различным видам творческой учебной деятельности и к освоению окружающего мира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Образовательный стандарт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Дошкольное   образование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перечень </a:t>
            </a:r>
            <a:r>
              <a:rPr lang="ru-RU" sz="2800" dirty="0">
                <a:solidFill>
                  <a:srgbClr val="002060"/>
                </a:solidFill>
              </a:rPr>
              <a:t>образовательных областей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 marL="514350" indent="-514350">
              <a:buAutoNum type="arabicPeriod"/>
            </a:pP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2. количество </a:t>
            </a:r>
            <a:r>
              <a:rPr lang="ru-RU" sz="2800" dirty="0">
                <a:solidFill>
                  <a:srgbClr val="002060"/>
                </a:solidFill>
              </a:rPr>
              <a:t>учебных часов на их изучение по группам воспитанников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3. максимальную </a:t>
            </a:r>
            <a:r>
              <a:rPr lang="ru-RU" sz="2800" dirty="0">
                <a:solidFill>
                  <a:srgbClr val="002060"/>
                </a:solidFill>
              </a:rPr>
              <a:t>допустимую учебную нагрузку в неделю на одного воспитанника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4. общее </a:t>
            </a:r>
            <a:r>
              <a:rPr lang="ru-RU" sz="2800" dirty="0">
                <a:solidFill>
                  <a:srgbClr val="002060"/>
                </a:solidFill>
              </a:rPr>
              <a:t>количество учебных часов в неделю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183" name="Google Shape;183;g33f10c262a_2_13"/>
          <p:cNvSpPr/>
          <p:nvPr/>
        </p:nvSpPr>
        <p:spPr>
          <a:xfrm>
            <a:off x="-124450" y="-1"/>
            <a:ext cx="10002600" cy="2112579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	Типовой </a:t>
            </a:r>
            <a:r>
              <a:rPr lang="ru-RU" sz="3200" dirty="0">
                <a:solidFill>
                  <a:srgbClr val="002060"/>
                </a:solidFill>
              </a:rPr>
              <a:t>учебный план дошкольного </a:t>
            </a:r>
            <a:r>
              <a:rPr lang="ru-RU" sz="3200" dirty="0" smtClean="0">
                <a:solidFill>
                  <a:srgbClr val="002060"/>
                </a:solidFill>
              </a:rPr>
              <a:t>	образования </a:t>
            </a:r>
            <a:r>
              <a:rPr lang="ru-RU" sz="3200" dirty="0">
                <a:solidFill>
                  <a:srgbClr val="002060"/>
                </a:solidFill>
              </a:rPr>
              <a:t>является техническим </a:t>
            </a:r>
            <a:r>
              <a:rPr lang="ru-RU" sz="3200" dirty="0" smtClean="0">
                <a:solidFill>
                  <a:srgbClr val="002060"/>
                </a:solidFill>
              </a:rPr>
              <a:t>		нормативным </a:t>
            </a:r>
            <a:r>
              <a:rPr lang="ru-RU" sz="3200" dirty="0">
                <a:solidFill>
                  <a:srgbClr val="002060"/>
                </a:solidFill>
              </a:rPr>
              <a:t>правовым актом и </a:t>
            </a:r>
            <a:r>
              <a:rPr lang="ru-RU" sz="3200" dirty="0" smtClean="0">
                <a:solidFill>
                  <a:srgbClr val="002060"/>
                </a:solidFill>
              </a:rPr>
              <a:t>	устанавливает:</a:t>
            </a:r>
          </a:p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343593" y="-1"/>
            <a:ext cx="10002600" cy="2522483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20000"/>
              </a:lnSpc>
            </a:pPr>
            <a:r>
              <a:rPr lang="ru-RU" sz="2800" dirty="0">
                <a:solidFill>
                  <a:srgbClr val="002060"/>
                </a:solidFill>
              </a:rPr>
              <a:t>Учебная программа дошкольного </a:t>
            </a:r>
            <a:r>
              <a:rPr lang="ru-RU" sz="2800" dirty="0" smtClean="0">
                <a:solidFill>
                  <a:srgbClr val="002060"/>
                </a:solidFill>
              </a:rPr>
              <a:t>образования</a:t>
            </a:r>
          </a:p>
          <a:p>
            <a:pPr lvl="0">
              <a:lnSpc>
                <a:spcPct val="120000"/>
              </a:lnSpc>
            </a:pPr>
            <a:endParaRPr lang="ru-RU" sz="20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является техническим нормативным </a:t>
            </a:r>
            <a:r>
              <a:rPr lang="ru-RU" sz="2400" dirty="0">
                <a:solidFill>
                  <a:srgbClr val="002060"/>
                </a:solidFill>
              </a:rPr>
              <a:t>правовым актом и определяет:</a:t>
            </a:r>
          </a:p>
          <a:p>
            <a:pPr lvl="0">
              <a:lnSpc>
                <a:spcPct val="12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1. цели </a:t>
            </a:r>
            <a:r>
              <a:rPr lang="ru-RU" sz="2400" dirty="0">
                <a:solidFill>
                  <a:srgbClr val="002060"/>
                </a:solidFill>
              </a:rPr>
              <a:t>и задачи изучения образовательных </a:t>
            </a:r>
            <a:r>
              <a:rPr lang="ru-RU" sz="2400" dirty="0" smtClean="0">
                <a:solidFill>
                  <a:srgbClr val="002060"/>
                </a:solidFill>
              </a:rPr>
              <a:t>областей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2. содержание </a:t>
            </a:r>
            <a:r>
              <a:rPr lang="ru-RU" sz="2400" dirty="0">
                <a:solidFill>
                  <a:srgbClr val="002060"/>
                </a:solidFill>
              </a:rPr>
              <a:t>образовательных </a:t>
            </a:r>
            <a:r>
              <a:rPr lang="ru-RU" sz="2400" dirty="0" smtClean="0">
                <a:solidFill>
                  <a:srgbClr val="002060"/>
                </a:solidFill>
              </a:rPr>
              <a:t>областей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3. время</a:t>
            </a:r>
            <a:r>
              <a:rPr lang="ru-RU" sz="2400" dirty="0">
                <a:solidFill>
                  <a:srgbClr val="002060"/>
                </a:solidFill>
              </a:rPr>
              <a:t>, отведенное на изучение отдельных </a:t>
            </a:r>
            <a:r>
              <a:rPr lang="ru-RU" sz="2400" dirty="0" smtClean="0">
                <a:solidFill>
                  <a:srgbClr val="002060"/>
                </a:solidFill>
              </a:rPr>
              <a:t>тем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4. виды </a:t>
            </a:r>
            <a:r>
              <a:rPr lang="ru-RU" sz="2400" dirty="0">
                <a:solidFill>
                  <a:srgbClr val="002060"/>
                </a:solidFill>
              </a:rPr>
              <a:t>учебной </a:t>
            </a:r>
            <a:r>
              <a:rPr lang="ru-RU" sz="2400" dirty="0" smtClean="0">
                <a:solidFill>
                  <a:srgbClr val="002060"/>
                </a:solidFill>
              </a:rPr>
              <a:t>деятельности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5. рекомендуемые </a:t>
            </a:r>
            <a:r>
              <a:rPr lang="ru-RU" sz="2400" dirty="0">
                <a:solidFill>
                  <a:srgbClr val="002060"/>
                </a:solidFill>
              </a:rPr>
              <a:t>формы и методы обучения и воспитания, результаты </a:t>
            </a:r>
            <a:r>
              <a:rPr lang="ru-RU" sz="2400" dirty="0" smtClean="0">
                <a:solidFill>
                  <a:srgbClr val="002060"/>
                </a:solidFill>
              </a:rPr>
              <a:t>освоения воспитанником </a:t>
            </a:r>
            <a:r>
              <a:rPr lang="ru-RU" sz="2400" dirty="0">
                <a:solidFill>
                  <a:srgbClr val="002060"/>
                </a:solidFill>
              </a:rPr>
              <a:t>содержания учебной программы дошкольного </a:t>
            </a:r>
            <a:r>
              <a:rPr lang="ru-RU" sz="2400" dirty="0" smtClean="0">
                <a:solidFill>
                  <a:srgbClr val="002060"/>
                </a:solidFill>
              </a:rPr>
              <a:t>образования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124450" y="-101600"/>
            <a:ext cx="10002600" cy="1473300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712705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Содержание учебной программы дошкольного образования должно </a:t>
            </a:r>
            <a:r>
              <a:rPr lang="ru-RU" sz="2800" dirty="0" smtClean="0">
                <a:solidFill>
                  <a:srgbClr val="002060"/>
                </a:solidFill>
              </a:rPr>
              <a:t>включать:</a:t>
            </a:r>
            <a:endParaRPr lang="ru-RU" sz="2800"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ПОТЕНЦИАЛ: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воспитывающий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развивающий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обучающий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творческий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 ПОТЕНЦИАЛ, </a:t>
            </a:r>
            <a:r>
              <a:rPr lang="ru-RU" sz="2400" dirty="0" smtClean="0">
                <a:solidFill>
                  <a:srgbClr val="002060"/>
                </a:solidFill>
              </a:rPr>
              <a:t>обеспечивающий воспитанникам: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1.  </a:t>
            </a:r>
            <a:r>
              <a:rPr lang="ru-RU" sz="2400" dirty="0">
                <a:solidFill>
                  <a:srgbClr val="002060"/>
                </a:solidFill>
              </a:rPr>
              <a:t>социальную </a:t>
            </a:r>
            <a:r>
              <a:rPr lang="ru-RU" sz="2400" dirty="0" smtClean="0">
                <a:solidFill>
                  <a:srgbClr val="002060"/>
                </a:solidFill>
              </a:rPr>
              <a:t>успешность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2.  развитие </a:t>
            </a:r>
            <a:r>
              <a:rPr lang="ru-RU" sz="2400" dirty="0">
                <a:solidFill>
                  <a:srgbClr val="002060"/>
                </a:solidFill>
              </a:rPr>
              <a:t>общих и специальных способностей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к разным видам деятельности и </a:t>
            </a:r>
            <a:r>
              <a:rPr lang="ru-RU" sz="2400" dirty="0" smtClean="0">
                <a:solidFill>
                  <a:srgbClr val="002060"/>
                </a:solidFill>
              </a:rPr>
              <a:t>творчеству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готовность </a:t>
            </a:r>
            <a:r>
              <a:rPr lang="ru-RU" sz="2400" dirty="0">
                <a:solidFill>
                  <a:srgbClr val="002060"/>
                </a:solidFill>
              </a:rPr>
              <a:t>к успешному переходу </a:t>
            </a:r>
            <a:r>
              <a:rPr lang="ru-RU" sz="2400" dirty="0" smtClean="0">
                <a:solidFill>
                  <a:srgbClr val="002060"/>
                </a:solidFill>
              </a:rPr>
              <a:t>на следующий </a:t>
            </a:r>
            <a:r>
              <a:rPr lang="ru-RU" sz="2400" dirty="0">
                <a:solidFill>
                  <a:srgbClr val="002060"/>
                </a:solidFill>
              </a:rPr>
              <a:t>уровень образования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endParaRPr lang="ru-RU" sz="2000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6" name="Freeform 21"/>
          <p:cNvSpPr/>
          <p:nvPr/>
        </p:nvSpPr>
        <p:spPr>
          <a:xfrm>
            <a:off x="5983014" y="1891862"/>
            <a:ext cx="1379483" cy="1686910"/>
          </a:xfrm>
          <a:custGeom>
            <a:avLst/>
            <a:gdLst/>
            <a:ahLst/>
            <a:cxnLst/>
            <a:rect l="l" t="t" r="r" b="b"/>
            <a:pathLst>
              <a:path w="4445000" h="5756910">
                <a:moveTo>
                  <a:pt x="3669030" y="1838960"/>
                </a:moveTo>
                <a:lnTo>
                  <a:pt x="3644900" y="1838960"/>
                </a:lnTo>
                <a:cubicBezTo>
                  <a:pt x="3587750" y="1678940"/>
                  <a:pt x="3429000" y="1586230"/>
                  <a:pt x="3272790" y="1586230"/>
                </a:cubicBezTo>
                <a:lnTo>
                  <a:pt x="2854960" y="1586230"/>
                </a:lnTo>
                <a:cubicBezTo>
                  <a:pt x="2792730" y="1441450"/>
                  <a:pt x="2637790" y="1318260"/>
                  <a:pt x="2489200" y="1318260"/>
                </a:cubicBezTo>
                <a:lnTo>
                  <a:pt x="2095500" y="1318260"/>
                </a:lnTo>
                <a:lnTo>
                  <a:pt x="2095500" y="271780"/>
                </a:lnTo>
                <a:cubicBezTo>
                  <a:pt x="2095500" y="106680"/>
                  <a:pt x="1991360" y="0"/>
                  <a:pt x="1830070" y="0"/>
                </a:cubicBezTo>
                <a:lnTo>
                  <a:pt x="1310640" y="0"/>
                </a:lnTo>
                <a:cubicBezTo>
                  <a:pt x="1141730" y="0"/>
                  <a:pt x="1051560" y="139700"/>
                  <a:pt x="1050290" y="278130"/>
                </a:cubicBezTo>
                <a:lnTo>
                  <a:pt x="1050290" y="2698750"/>
                </a:lnTo>
                <a:cubicBezTo>
                  <a:pt x="801370" y="2472690"/>
                  <a:pt x="624840" y="2357120"/>
                  <a:pt x="527050" y="2357120"/>
                </a:cubicBezTo>
                <a:lnTo>
                  <a:pt x="255270" y="2357120"/>
                </a:lnTo>
                <a:cubicBezTo>
                  <a:pt x="212090" y="2357120"/>
                  <a:pt x="134620" y="2355850"/>
                  <a:pt x="71120" y="2418080"/>
                </a:cubicBezTo>
                <a:cubicBezTo>
                  <a:pt x="22860" y="2465070"/>
                  <a:pt x="0" y="2532380"/>
                  <a:pt x="0" y="2625090"/>
                </a:cubicBezTo>
                <a:lnTo>
                  <a:pt x="0" y="3050540"/>
                </a:lnTo>
                <a:lnTo>
                  <a:pt x="25400" y="3084830"/>
                </a:lnTo>
                <a:cubicBezTo>
                  <a:pt x="1017270" y="4427220"/>
                  <a:pt x="1440180" y="5655310"/>
                  <a:pt x="1445260" y="5668010"/>
                </a:cubicBezTo>
                <a:lnTo>
                  <a:pt x="1475740" y="5756910"/>
                </a:lnTo>
                <a:lnTo>
                  <a:pt x="3792220" y="5756910"/>
                </a:lnTo>
                <a:lnTo>
                  <a:pt x="3792220" y="5626100"/>
                </a:lnTo>
                <a:cubicBezTo>
                  <a:pt x="3792220" y="5408930"/>
                  <a:pt x="4187190" y="4333240"/>
                  <a:pt x="4436110" y="3705860"/>
                </a:cubicBezTo>
                <a:lnTo>
                  <a:pt x="4445000" y="2626360"/>
                </a:lnTo>
                <a:cubicBezTo>
                  <a:pt x="4445000" y="2301240"/>
                  <a:pt x="3987800" y="1838960"/>
                  <a:pt x="3669030" y="1838960"/>
                </a:cubicBezTo>
                <a:close/>
                <a:moveTo>
                  <a:pt x="4183380" y="3630930"/>
                </a:moveTo>
                <a:cubicBezTo>
                  <a:pt x="4093210" y="3859530"/>
                  <a:pt x="3637280" y="5024120"/>
                  <a:pt x="3545840" y="5494020"/>
                </a:cubicBezTo>
                <a:lnTo>
                  <a:pt x="1661160" y="5494020"/>
                </a:lnTo>
                <a:cubicBezTo>
                  <a:pt x="1546860" y="5186680"/>
                  <a:pt x="1118870" y="4132580"/>
                  <a:pt x="261620" y="2962910"/>
                </a:cubicBezTo>
                <a:lnTo>
                  <a:pt x="261620" y="2617470"/>
                </a:lnTo>
                <a:lnTo>
                  <a:pt x="514350" y="2616200"/>
                </a:lnTo>
                <a:cubicBezTo>
                  <a:pt x="586740" y="2636520"/>
                  <a:pt x="840740" y="2853690"/>
                  <a:pt x="1050290" y="3056890"/>
                </a:cubicBezTo>
                <a:lnTo>
                  <a:pt x="1050290" y="3153410"/>
                </a:lnTo>
                <a:lnTo>
                  <a:pt x="1311910" y="3153410"/>
                </a:lnTo>
                <a:lnTo>
                  <a:pt x="1311910" y="261620"/>
                </a:lnTo>
                <a:lnTo>
                  <a:pt x="1835150" y="271780"/>
                </a:lnTo>
                <a:lnTo>
                  <a:pt x="1835150" y="2625090"/>
                </a:lnTo>
                <a:lnTo>
                  <a:pt x="2095500" y="2625090"/>
                </a:lnTo>
                <a:lnTo>
                  <a:pt x="2095500" y="1579880"/>
                </a:lnTo>
                <a:lnTo>
                  <a:pt x="2487930" y="1579880"/>
                </a:lnTo>
                <a:cubicBezTo>
                  <a:pt x="2534920" y="1579880"/>
                  <a:pt x="2622550" y="1661160"/>
                  <a:pt x="2622550" y="1717040"/>
                </a:cubicBezTo>
                <a:lnTo>
                  <a:pt x="2622550" y="2626360"/>
                </a:lnTo>
                <a:lnTo>
                  <a:pt x="2884170" y="2626360"/>
                </a:lnTo>
                <a:lnTo>
                  <a:pt x="2884170" y="1847850"/>
                </a:lnTo>
                <a:lnTo>
                  <a:pt x="3272790" y="1847850"/>
                </a:lnTo>
                <a:cubicBezTo>
                  <a:pt x="3310890" y="1847850"/>
                  <a:pt x="3407410" y="1869440"/>
                  <a:pt x="3407410" y="1971040"/>
                </a:cubicBezTo>
                <a:lnTo>
                  <a:pt x="3407410" y="2889250"/>
                </a:lnTo>
                <a:lnTo>
                  <a:pt x="3669030" y="2889250"/>
                </a:lnTo>
                <a:lnTo>
                  <a:pt x="3669030" y="2101850"/>
                </a:lnTo>
                <a:cubicBezTo>
                  <a:pt x="3846830" y="2101850"/>
                  <a:pt x="4183380" y="2444750"/>
                  <a:pt x="4183380" y="2626360"/>
                </a:cubicBezTo>
                <a:lnTo>
                  <a:pt x="4183380" y="3630930"/>
                </a:lnTo>
                <a:close/>
              </a:path>
            </a:pathLst>
          </a:custGeom>
          <a:solidFill>
            <a:srgbClr val="CD0046"/>
          </a:solidFill>
        </p:spPr>
      </p:sp>
    </p:spTree>
    <p:extLst>
      <p:ext uri="{BB962C8B-B14F-4D97-AF65-F5344CB8AC3E}">
        <p14:creationId xmlns:p14="http://schemas.microsoft.com/office/powerpoint/2010/main" val="1520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3f10c262a_2_13"/>
          <p:cNvSpPr/>
          <p:nvPr/>
        </p:nvSpPr>
        <p:spPr>
          <a:xfrm>
            <a:off x="-249000" y="0"/>
            <a:ext cx="10002600" cy="2744251"/>
          </a:xfrm>
          <a:prstGeom prst="rect">
            <a:avLst/>
          </a:prstGeom>
          <a:solidFill>
            <a:srgbClr val="EEC0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33f10c262a_2_13"/>
          <p:cNvSpPr txBox="1"/>
          <p:nvPr/>
        </p:nvSpPr>
        <p:spPr>
          <a:xfrm>
            <a:off x="444691" y="426720"/>
            <a:ext cx="832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Содержание учебной программы дошкольного образования должно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обеспечивать развитие личности воспитанника в различных видах </a:t>
            </a:r>
            <a:r>
              <a:rPr lang="ru-RU" sz="2400" b="1" dirty="0" smtClean="0">
                <a:solidFill>
                  <a:srgbClr val="002060"/>
                </a:solidFill>
              </a:rPr>
              <a:t>деятельности и </a:t>
            </a:r>
            <a:r>
              <a:rPr lang="ru-RU" sz="2400" b="1" dirty="0">
                <a:solidFill>
                  <a:srgbClr val="002060"/>
                </a:solidFill>
              </a:rPr>
              <a:t>охватывать следующие направления развития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endParaRPr lang="ru-RU" sz="2400" dirty="0">
              <a:solidFill>
                <a:srgbClr val="00206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	1. </a:t>
            </a:r>
            <a:r>
              <a:rPr lang="ru-RU" sz="2400" b="1" dirty="0" smtClean="0">
                <a:solidFill>
                  <a:srgbClr val="002060"/>
                </a:solidFill>
              </a:rPr>
              <a:t>«Физическое </a:t>
            </a:r>
            <a:r>
              <a:rPr lang="ru-RU" sz="2400" b="1" dirty="0">
                <a:solidFill>
                  <a:srgbClr val="002060"/>
                </a:solidFill>
              </a:rPr>
              <a:t>развитие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(обеспечение гармоничного физического развития, формирование культуры здоровья (первичных ценностных представлений о здоровье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>
                <a:solidFill>
                  <a:srgbClr val="002060"/>
                </a:solidFill>
              </a:rPr>
              <a:t> здоровом образе жизни человека), физической культуры (формирование </a:t>
            </a:r>
            <a:r>
              <a:rPr lang="ru-RU" sz="2400" dirty="0" smtClean="0">
                <a:solidFill>
                  <a:srgbClr val="002060"/>
                </a:solidFill>
              </a:rPr>
              <a:t>двигательных умений </a:t>
            </a:r>
            <a:r>
              <a:rPr lang="ru-RU" sz="2400" dirty="0">
                <a:solidFill>
                  <a:srgbClr val="002060"/>
                </a:solidFill>
              </a:rPr>
              <a:t>и навыков, развитие физических и личностных качеств, воспитание </a:t>
            </a:r>
            <a:r>
              <a:rPr lang="ru-RU" sz="2400" dirty="0" smtClean="0">
                <a:solidFill>
                  <a:srgbClr val="002060"/>
                </a:solidFill>
              </a:rPr>
              <a:t>потребности в </a:t>
            </a:r>
            <a:r>
              <a:rPr lang="ru-RU" sz="2400" dirty="0">
                <a:solidFill>
                  <a:srgbClr val="002060"/>
                </a:solidFill>
              </a:rPr>
              <a:t>физическом совершенствовании</a:t>
            </a:r>
            <a:r>
              <a:rPr lang="ru-RU" sz="2400" dirty="0" smtClean="0">
                <a:solidFill>
                  <a:srgbClr val="002060"/>
                </a:solidFill>
              </a:rPr>
              <a:t>).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2166</Words>
  <Application>Microsoft Office PowerPoint</Application>
  <PresentationFormat>Произвольный</PresentationFormat>
  <Paragraphs>778</Paragraphs>
  <Slides>51</Slides>
  <Notes>51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7" baseType="lpstr">
      <vt:lpstr>Arial</vt:lpstr>
      <vt:lpstr>Raleway</vt:lpstr>
      <vt:lpstr>Times New Roman</vt:lpstr>
      <vt:lpstr>Calibri</vt:lpstr>
      <vt:lpstr>Playfair Display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nach_3</dc:creator>
  <cp:lastModifiedBy>пк</cp:lastModifiedBy>
  <cp:revision>199</cp:revision>
  <dcterms:created xsi:type="dcterms:W3CDTF">2006-08-16T00:00:00Z</dcterms:created>
  <dcterms:modified xsi:type="dcterms:W3CDTF">2019-10-15T18:06:48Z</dcterms:modified>
</cp:coreProperties>
</file>